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6" r:id="rId2"/>
    <p:sldId id="259" r:id="rId3"/>
    <p:sldId id="270" r:id="rId4"/>
    <p:sldId id="273" r:id="rId5"/>
    <p:sldId id="274" r:id="rId6"/>
    <p:sldId id="275" r:id="rId7"/>
    <p:sldId id="276" r:id="rId8"/>
    <p:sldId id="277" r:id="rId9"/>
    <p:sldId id="279" r:id="rId10"/>
    <p:sldId id="278" r:id="rId11"/>
    <p:sldId id="264"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832D3B"/>
    <a:srgbClr val="983A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94660"/>
  </p:normalViewPr>
  <p:slideViewPr>
    <p:cSldViewPr snapToGrid="0">
      <p:cViewPr varScale="1">
        <p:scale>
          <a:sx n="70" d="100"/>
          <a:sy n="70" d="100"/>
        </p:scale>
        <p:origin x="65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FE0DC8-DC56-4F06-A36A-BA86715AB8E5}"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98C3CBBE-4309-45E9-9743-899DC837F49D}">
      <dgm:prSet/>
      <dgm:spPr/>
      <dgm:t>
        <a:bodyPr/>
        <a:lstStyle/>
        <a:p>
          <a:r>
            <a:rPr lang="en-US" dirty="0"/>
            <a:t>Current Situation</a:t>
          </a:r>
        </a:p>
      </dgm:t>
    </dgm:pt>
    <dgm:pt modelId="{A173B851-1AB8-43E6-8491-6F0E2879B8FC}" type="parTrans" cxnId="{8BC9962E-36A0-4EEA-8132-1A41A3593844}">
      <dgm:prSet/>
      <dgm:spPr/>
      <dgm:t>
        <a:bodyPr/>
        <a:lstStyle/>
        <a:p>
          <a:endParaRPr lang="en-US"/>
        </a:p>
      </dgm:t>
    </dgm:pt>
    <dgm:pt modelId="{C941C78B-3564-4085-A7B0-75DB43DFA35B}" type="sibTrans" cxnId="{8BC9962E-36A0-4EEA-8132-1A41A3593844}">
      <dgm:prSet/>
      <dgm:spPr/>
      <dgm:t>
        <a:bodyPr/>
        <a:lstStyle/>
        <a:p>
          <a:endParaRPr lang="en-US"/>
        </a:p>
      </dgm:t>
    </dgm:pt>
    <dgm:pt modelId="{F33F0959-60E3-41FE-9BCA-C62617C26823}">
      <dgm:prSet/>
      <dgm:spPr/>
      <dgm:t>
        <a:bodyPr/>
        <a:lstStyle/>
        <a:p>
          <a:r>
            <a:rPr lang="en-US" dirty="0"/>
            <a:t>Intentions Around Advisory</a:t>
          </a:r>
        </a:p>
      </dgm:t>
    </dgm:pt>
    <dgm:pt modelId="{A4B56111-75AA-44A7-939F-AF281764DA55}" type="parTrans" cxnId="{F4A6915F-F166-4A48-BF17-F8FAF006A0C8}">
      <dgm:prSet/>
      <dgm:spPr/>
      <dgm:t>
        <a:bodyPr/>
        <a:lstStyle/>
        <a:p>
          <a:endParaRPr lang="en-US"/>
        </a:p>
      </dgm:t>
    </dgm:pt>
    <dgm:pt modelId="{F902A43F-462C-4F8A-8A0C-2C3E9259AAF8}" type="sibTrans" cxnId="{F4A6915F-F166-4A48-BF17-F8FAF006A0C8}">
      <dgm:prSet/>
      <dgm:spPr/>
      <dgm:t>
        <a:bodyPr/>
        <a:lstStyle/>
        <a:p>
          <a:endParaRPr lang="en-US"/>
        </a:p>
      </dgm:t>
    </dgm:pt>
    <dgm:pt modelId="{D013C798-DAEF-4229-A65A-D4B63F01A9D8}">
      <dgm:prSet/>
      <dgm:spPr/>
      <dgm:t>
        <a:bodyPr/>
        <a:lstStyle/>
        <a:p>
          <a:r>
            <a:rPr lang="en-US" dirty="0"/>
            <a:t>A New Vision for Advisory</a:t>
          </a:r>
        </a:p>
      </dgm:t>
    </dgm:pt>
    <dgm:pt modelId="{3CEDDA0D-EAEE-43B0-82FB-079101766E05}" type="parTrans" cxnId="{1CBC9D29-BEA9-46ED-97DD-EFC6D08788C9}">
      <dgm:prSet/>
      <dgm:spPr/>
      <dgm:t>
        <a:bodyPr/>
        <a:lstStyle/>
        <a:p>
          <a:endParaRPr lang="en-US"/>
        </a:p>
      </dgm:t>
    </dgm:pt>
    <dgm:pt modelId="{892A21F1-BD30-4216-89C1-23E103AF0A7B}" type="sibTrans" cxnId="{1CBC9D29-BEA9-46ED-97DD-EFC6D08788C9}">
      <dgm:prSet/>
      <dgm:spPr/>
      <dgm:t>
        <a:bodyPr/>
        <a:lstStyle/>
        <a:p>
          <a:endParaRPr lang="en-US"/>
        </a:p>
      </dgm:t>
    </dgm:pt>
    <dgm:pt modelId="{EADC2C64-A604-473E-ABCA-8E6D2AECC318}">
      <dgm:prSet/>
      <dgm:spPr/>
      <dgm:t>
        <a:bodyPr/>
        <a:lstStyle/>
        <a:p>
          <a:r>
            <a:rPr lang="en-US" dirty="0"/>
            <a:t>Monday Advisory Plans</a:t>
          </a:r>
        </a:p>
      </dgm:t>
    </dgm:pt>
    <dgm:pt modelId="{3433139D-2DC2-4C1A-AFD9-C8F6024F667E}" type="parTrans" cxnId="{942E1115-FA39-4784-93D8-22296DB9E572}">
      <dgm:prSet/>
      <dgm:spPr/>
      <dgm:t>
        <a:bodyPr/>
        <a:lstStyle/>
        <a:p>
          <a:endParaRPr lang="en-US"/>
        </a:p>
      </dgm:t>
    </dgm:pt>
    <dgm:pt modelId="{6A05206A-DE18-4088-941E-1E7A2644AFAE}" type="sibTrans" cxnId="{942E1115-FA39-4784-93D8-22296DB9E572}">
      <dgm:prSet/>
      <dgm:spPr/>
      <dgm:t>
        <a:bodyPr/>
        <a:lstStyle/>
        <a:p>
          <a:endParaRPr lang="en-US"/>
        </a:p>
      </dgm:t>
    </dgm:pt>
    <dgm:pt modelId="{CB3C0388-C030-4B63-938C-658389638596}">
      <dgm:prSet/>
      <dgm:spPr/>
      <dgm:t>
        <a:bodyPr/>
        <a:lstStyle/>
        <a:p>
          <a:r>
            <a:rPr lang="en-US" dirty="0"/>
            <a:t>Wednesday Advisory Plans</a:t>
          </a:r>
        </a:p>
      </dgm:t>
    </dgm:pt>
    <dgm:pt modelId="{494FC7E7-4860-4B69-A0FC-2BC53A620C38}" type="parTrans" cxnId="{6ECC7A4F-B7E0-4392-857D-AF9B0C719527}">
      <dgm:prSet/>
      <dgm:spPr/>
      <dgm:t>
        <a:bodyPr/>
        <a:lstStyle/>
        <a:p>
          <a:endParaRPr lang="en-US"/>
        </a:p>
      </dgm:t>
    </dgm:pt>
    <dgm:pt modelId="{DA515FEF-46DE-47AC-B87F-980745906005}" type="sibTrans" cxnId="{6ECC7A4F-B7E0-4392-857D-AF9B0C719527}">
      <dgm:prSet/>
      <dgm:spPr/>
      <dgm:t>
        <a:bodyPr/>
        <a:lstStyle/>
        <a:p>
          <a:endParaRPr lang="en-US"/>
        </a:p>
      </dgm:t>
    </dgm:pt>
    <dgm:pt modelId="{8387F229-050E-4781-AD48-4D9118E2F974}">
      <dgm:prSet/>
      <dgm:spPr/>
      <dgm:t>
        <a:bodyPr/>
        <a:lstStyle/>
        <a:p>
          <a:r>
            <a:rPr lang="en-US" dirty="0"/>
            <a:t>Friday Advisory Plans</a:t>
          </a:r>
        </a:p>
      </dgm:t>
    </dgm:pt>
    <dgm:pt modelId="{A017801B-965C-464D-9814-13F7272A50FC}" type="parTrans" cxnId="{84390C37-F1E5-42CE-95DC-0A34420B5F34}">
      <dgm:prSet/>
      <dgm:spPr/>
      <dgm:t>
        <a:bodyPr/>
        <a:lstStyle/>
        <a:p>
          <a:endParaRPr lang="en-US"/>
        </a:p>
      </dgm:t>
    </dgm:pt>
    <dgm:pt modelId="{EAE3C249-2F0E-40A9-989E-DDAA9BF79E2D}" type="sibTrans" cxnId="{84390C37-F1E5-42CE-95DC-0A34420B5F34}">
      <dgm:prSet/>
      <dgm:spPr/>
      <dgm:t>
        <a:bodyPr/>
        <a:lstStyle/>
        <a:p>
          <a:endParaRPr lang="en-US"/>
        </a:p>
      </dgm:t>
    </dgm:pt>
    <dgm:pt modelId="{A37DD42A-BB88-4169-9B29-58B77E15BC47}">
      <dgm:prSet/>
      <dgm:spPr/>
      <dgm:t>
        <a:bodyPr/>
        <a:lstStyle/>
        <a:p>
          <a:r>
            <a:rPr lang="en-US" dirty="0"/>
            <a:t>Troubleshooting Challenges</a:t>
          </a:r>
        </a:p>
      </dgm:t>
    </dgm:pt>
    <dgm:pt modelId="{6097DC8E-D713-4815-AC9B-00BFD3741E63}" type="parTrans" cxnId="{82D91ABF-6CBE-47E0-A4AC-3565F6B7A859}">
      <dgm:prSet/>
      <dgm:spPr/>
      <dgm:t>
        <a:bodyPr/>
        <a:lstStyle/>
        <a:p>
          <a:endParaRPr lang="en-US"/>
        </a:p>
      </dgm:t>
    </dgm:pt>
    <dgm:pt modelId="{3FE884D3-36F5-45C3-BB6B-21C88E9A0E29}" type="sibTrans" cxnId="{82D91ABF-6CBE-47E0-A4AC-3565F6B7A859}">
      <dgm:prSet/>
      <dgm:spPr/>
      <dgm:t>
        <a:bodyPr/>
        <a:lstStyle/>
        <a:p>
          <a:endParaRPr lang="en-US"/>
        </a:p>
      </dgm:t>
    </dgm:pt>
    <dgm:pt modelId="{E9295B0D-5B67-4137-B2B3-C8223344D843}">
      <dgm:prSet/>
      <dgm:spPr/>
      <dgm:t>
        <a:bodyPr/>
        <a:lstStyle/>
        <a:p>
          <a:r>
            <a:rPr lang="en-US" dirty="0"/>
            <a:t>Resources</a:t>
          </a:r>
        </a:p>
      </dgm:t>
    </dgm:pt>
    <dgm:pt modelId="{28AA2604-B4E6-4B90-936B-658D0513E28E}" type="sibTrans" cxnId="{69BE6193-77D1-44D1-A467-5ECF2B27111A}">
      <dgm:prSet/>
      <dgm:spPr/>
      <dgm:t>
        <a:bodyPr/>
        <a:lstStyle/>
        <a:p>
          <a:endParaRPr lang="en-US"/>
        </a:p>
      </dgm:t>
    </dgm:pt>
    <dgm:pt modelId="{7C4CFB46-BE9F-431F-A492-416C86D5F0C2}" type="parTrans" cxnId="{69BE6193-77D1-44D1-A467-5ECF2B27111A}">
      <dgm:prSet/>
      <dgm:spPr/>
      <dgm:t>
        <a:bodyPr/>
        <a:lstStyle/>
        <a:p>
          <a:endParaRPr lang="en-US"/>
        </a:p>
      </dgm:t>
    </dgm:pt>
    <dgm:pt modelId="{F48B1BDA-6863-4ABF-8F2C-90E1979808BB}">
      <dgm:prSet/>
      <dgm:spPr/>
      <dgm:t>
        <a:bodyPr/>
        <a:lstStyle/>
        <a:p>
          <a:r>
            <a:rPr lang="en-US" dirty="0"/>
            <a:t>Review</a:t>
          </a:r>
        </a:p>
      </dgm:t>
    </dgm:pt>
    <dgm:pt modelId="{C17A162B-42FE-4459-9353-D551FB896232}" type="parTrans" cxnId="{92964AFA-5FD9-4CE6-8DAE-6C06798A83D7}">
      <dgm:prSet/>
      <dgm:spPr/>
      <dgm:t>
        <a:bodyPr/>
        <a:lstStyle/>
        <a:p>
          <a:endParaRPr lang="en-US"/>
        </a:p>
      </dgm:t>
    </dgm:pt>
    <dgm:pt modelId="{AEBABCD9-85F8-47C4-BBC6-6F959001DAE0}" type="sibTrans" cxnId="{92964AFA-5FD9-4CE6-8DAE-6C06798A83D7}">
      <dgm:prSet/>
      <dgm:spPr/>
      <dgm:t>
        <a:bodyPr/>
        <a:lstStyle/>
        <a:p>
          <a:endParaRPr lang="en-US"/>
        </a:p>
      </dgm:t>
    </dgm:pt>
    <dgm:pt modelId="{5E9443A1-A060-4EC4-BEA2-3AA3ADA43F16}" type="pres">
      <dgm:prSet presAssocID="{37FE0DC8-DC56-4F06-A36A-BA86715AB8E5}" presName="linear" presStyleCnt="0">
        <dgm:presLayoutVars>
          <dgm:animLvl val="lvl"/>
          <dgm:resizeHandles val="exact"/>
        </dgm:presLayoutVars>
      </dgm:prSet>
      <dgm:spPr/>
    </dgm:pt>
    <dgm:pt modelId="{80D8517E-064D-4553-BB18-532DEF276FBE}" type="pres">
      <dgm:prSet presAssocID="{98C3CBBE-4309-45E9-9743-899DC837F49D}" presName="parentText" presStyleLbl="node1" presStyleIdx="0" presStyleCnt="9">
        <dgm:presLayoutVars>
          <dgm:chMax val="0"/>
          <dgm:bulletEnabled val="1"/>
        </dgm:presLayoutVars>
      </dgm:prSet>
      <dgm:spPr/>
    </dgm:pt>
    <dgm:pt modelId="{952E67A0-24E4-49CF-B16E-A3B934414914}" type="pres">
      <dgm:prSet presAssocID="{C941C78B-3564-4085-A7B0-75DB43DFA35B}" presName="spacer" presStyleCnt="0"/>
      <dgm:spPr/>
    </dgm:pt>
    <dgm:pt modelId="{261D014F-7126-4921-A81F-4F171411EA20}" type="pres">
      <dgm:prSet presAssocID="{F33F0959-60E3-41FE-9BCA-C62617C26823}" presName="parentText" presStyleLbl="node1" presStyleIdx="1" presStyleCnt="9">
        <dgm:presLayoutVars>
          <dgm:chMax val="0"/>
          <dgm:bulletEnabled val="1"/>
        </dgm:presLayoutVars>
      </dgm:prSet>
      <dgm:spPr/>
    </dgm:pt>
    <dgm:pt modelId="{D0BAFFC3-B837-4CC2-A5D6-40089F1E5C37}" type="pres">
      <dgm:prSet presAssocID="{F902A43F-462C-4F8A-8A0C-2C3E9259AAF8}" presName="spacer" presStyleCnt="0"/>
      <dgm:spPr/>
    </dgm:pt>
    <dgm:pt modelId="{723B521E-93B9-493D-80ED-FC43A7A3E23D}" type="pres">
      <dgm:prSet presAssocID="{D013C798-DAEF-4229-A65A-D4B63F01A9D8}" presName="parentText" presStyleLbl="node1" presStyleIdx="2" presStyleCnt="9">
        <dgm:presLayoutVars>
          <dgm:chMax val="0"/>
          <dgm:bulletEnabled val="1"/>
        </dgm:presLayoutVars>
      </dgm:prSet>
      <dgm:spPr/>
    </dgm:pt>
    <dgm:pt modelId="{B84BAE8E-492E-41D3-A235-D8FC2E446189}" type="pres">
      <dgm:prSet presAssocID="{892A21F1-BD30-4216-89C1-23E103AF0A7B}" presName="spacer" presStyleCnt="0"/>
      <dgm:spPr/>
    </dgm:pt>
    <dgm:pt modelId="{992609B8-FEF9-4070-B4AA-12BF892C4A17}" type="pres">
      <dgm:prSet presAssocID="{EADC2C64-A604-473E-ABCA-8E6D2AECC318}" presName="parentText" presStyleLbl="node1" presStyleIdx="3" presStyleCnt="9">
        <dgm:presLayoutVars>
          <dgm:chMax val="0"/>
          <dgm:bulletEnabled val="1"/>
        </dgm:presLayoutVars>
      </dgm:prSet>
      <dgm:spPr/>
    </dgm:pt>
    <dgm:pt modelId="{67E47A72-43C2-44BB-8D84-4C5E9A2D85CB}" type="pres">
      <dgm:prSet presAssocID="{6A05206A-DE18-4088-941E-1E7A2644AFAE}" presName="spacer" presStyleCnt="0"/>
      <dgm:spPr/>
    </dgm:pt>
    <dgm:pt modelId="{813B1529-A2FF-434F-A345-302C4E5AC7DC}" type="pres">
      <dgm:prSet presAssocID="{CB3C0388-C030-4B63-938C-658389638596}" presName="parentText" presStyleLbl="node1" presStyleIdx="4" presStyleCnt="9">
        <dgm:presLayoutVars>
          <dgm:chMax val="0"/>
          <dgm:bulletEnabled val="1"/>
        </dgm:presLayoutVars>
      </dgm:prSet>
      <dgm:spPr/>
    </dgm:pt>
    <dgm:pt modelId="{3FFD8B02-CCAA-42C0-AD45-6FB1752EA70C}" type="pres">
      <dgm:prSet presAssocID="{DA515FEF-46DE-47AC-B87F-980745906005}" presName="spacer" presStyleCnt="0"/>
      <dgm:spPr/>
    </dgm:pt>
    <dgm:pt modelId="{DCEB955D-A0F6-4F59-8DC3-DEBC70DFA076}" type="pres">
      <dgm:prSet presAssocID="{8387F229-050E-4781-AD48-4D9118E2F974}" presName="parentText" presStyleLbl="node1" presStyleIdx="5" presStyleCnt="9">
        <dgm:presLayoutVars>
          <dgm:chMax val="0"/>
          <dgm:bulletEnabled val="1"/>
        </dgm:presLayoutVars>
      </dgm:prSet>
      <dgm:spPr/>
    </dgm:pt>
    <dgm:pt modelId="{4E098587-15AF-461B-9432-FC7C8805EED1}" type="pres">
      <dgm:prSet presAssocID="{EAE3C249-2F0E-40A9-989E-DDAA9BF79E2D}" presName="spacer" presStyleCnt="0"/>
      <dgm:spPr/>
    </dgm:pt>
    <dgm:pt modelId="{59140009-D486-4933-A7CE-0A56D86C8B45}" type="pres">
      <dgm:prSet presAssocID="{A37DD42A-BB88-4169-9B29-58B77E15BC47}" presName="parentText" presStyleLbl="node1" presStyleIdx="6" presStyleCnt="9">
        <dgm:presLayoutVars>
          <dgm:chMax val="0"/>
          <dgm:bulletEnabled val="1"/>
        </dgm:presLayoutVars>
      </dgm:prSet>
      <dgm:spPr/>
    </dgm:pt>
    <dgm:pt modelId="{93227BC7-D735-4A3A-8E4E-7FE2EC1479C2}" type="pres">
      <dgm:prSet presAssocID="{3FE884D3-36F5-45C3-BB6B-21C88E9A0E29}" presName="spacer" presStyleCnt="0"/>
      <dgm:spPr/>
    </dgm:pt>
    <dgm:pt modelId="{2CB0CD43-5762-49FD-8250-463AC9BB3FE0}" type="pres">
      <dgm:prSet presAssocID="{E9295B0D-5B67-4137-B2B3-C8223344D843}" presName="parentText" presStyleLbl="node1" presStyleIdx="7" presStyleCnt="9">
        <dgm:presLayoutVars>
          <dgm:chMax val="0"/>
          <dgm:bulletEnabled val="1"/>
        </dgm:presLayoutVars>
      </dgm:prSet>
      <dgm:spPr/>
    </dgm:pt>
    <dgm:pt modelId="{A9714A85-4DC4-4C85-892C-26E4475D8B50}" type="pres">
      <dgm:prSet presAssocID="{28AA2604-B4E6-4B90-936B-658D0513E28E}" presName="spacer" presStyleCnt="0"/>
      <dgm:spPr/>
    </dgm:pt>
    <dgm:pt modelId="{9E43A595-B997-4BD5-B01A-3D5F38E804BE}" type="pres">
      <dgm:prSet presAssocID="{F48B1BDA-6863-4ABF-8F2C-90E1979808BB}" presName="parentText" presStyleLbl="node1" presStyleIdx="8" presStyleCnt="9">
        <dgm:presLayoutVars>
          <dgm:chMax val="0"/>
          <dgm:bulletEnabled val="1"/>
        </dgm:presLayoutVars>
      </dgm:prSet>
      <dgm:spPr/>
    </dgm:pt>
  </dgm:ptLst>
  <dgm:cxnLst>
    <dgm:cxn modelId="{942E1115-FA39-4784-93D8-22296DB9E572}" srcId="{37FE0DC8-DC56-4F06-A36A-BA86715AB8E5}" destId="{EADC2C64-A604-473E-ABCA-8E6D2AECC318}" srcOrd="3" destOrd="0" parTransId="{3433139D-2DC2-4C1A-AFD9-C8F6024F667E}" sibTransId="{6A05206A-DE18-4088-941E-1E7A2644AFAE}"/>
    <dgm:cxn modelId="{77BBED1D-6D0B-42B5-92C9-5BA558FE9243}" type="presOf" srcId="{CB3C0388-C030-4B63-938C-658389638596}" destId="{813B1529-A2FF-434F-A345-302C4E5AC7DC}" srcOrd="0" destOrd="0" presId="urn:microsoft.com/office/officeart/2005/8/layout/vList2"/>
    <dgm:cxn modelId="{1CBC9D29-BEA9-46ED-97DD-EFC6D08788C9}" srcId="{37FE0DC8-DC56-4F06-A36A-BA86715AB8E5}" destId="{D013C798-DAEF-4229-A65A-D4B63F01A9D8}" srcOrd="2" destOrd="0" parTransId="{3CEDDA0D-EAEE-43B0-82FB-079101766E05}" sibTransId="{892A21F1-BD30-4216-89C1-23E103AF0A7B}"/>
    <dgm:cxn modelId="{E11F382D-D75B-462D-9902-8420E3D7BE6A}" type="presOf" srcId="{E9295B0D-5B67-4137-B2B3-C8223344D843}" destId="{2CB0CD43-5762-49FD-8250-463AC9BB3FE0}" srcOrd="0" destOrd="0" presId="urn:microsoft.com/office/officeart/2005/8/layout/vList2"/>
    <dgm:cxn modelId="{8BC9962E-36A0-4EEA-8132-1A41A3593844}" srcId="{37FE0DC8-DC56-4F06-A36A-BA86715AB8E5}" destId="{98C3CBBE-4309-45E9-9743-899DC837F49D}" srcOrd="0" destOrd="0" parTransId="{A173B851-1AB8-43E6-8491-6F0E2879B8FC}" sibTransId="{C941C78B-3564-4085-A7B0-75DB43DFA35B}"/>
    <dgm:cxn modelId="{84390C37-F1E5-42CE-95DC-0A34420B5F34}" srcId="{37FE0DC8-DC56-4F06-A36A-BA86715AB8E5}" destId="{8387F229-050E-4781-AD48-4D9118E2F974}" srcOrd="5" destOrd="0" parTransId="{A017801B-965C-464D-9814-13F7272A50FC}" sibTransId="{EAE3C249-2F0E-40A9-989E-DDAA9BF79E2D}"/>
    <dgm:cxn modelId="{1623E65B-AB92-4061-B930-8CFD563C5355}" type="presOf" srcId="{F48B1BDA-6863-4ABF-8F2C-90E1979808BB}" destId="{9E43A595-B997-4BD5-B01A-3D5F38E804BE}" srcOrd="0" destOrd="0" presId="urn:microsoft.com/office/officeart/2005/8/layout/vList2"/>
    <dgm:cxn modelId="{F4A6915F-F166-4A48-BF17-F8FAF006A0C8}" srcId="{37FE0DC8-DC56-4F06-A36A-BA86715AB8E5}" destId="{F33F0959-60E3-41FE-9BCA-C62617C26823}" srcOrd="1" destOrd="0" parTransId="{A4B56111-75AA-44A7-939F-AF281764DA55}" sibTransId="{F902A43F-462C-4F8A-8A0C-2C3E9259AAF8}"/>
    <dgm:cxn modelId="{6ECC7A4F-B7E0-4392-857D-AF9B0C719527}" srcId="{37FE0DC8-DC56-4F06-A36A-BA86715AB8E5}" destId="{CB3C0388-C030-4B63-938C-658389638596}" srcOrd="4" destOrd="0" parTransId="{494FC7E7-4860-4B69-A0FC-2BC53A620C38}" sibTransId="{DA515FEF-46DE-47AC-B87F-980745906005}"/>
    <dgm:cxn modelId="{D5AFD082-9035-4B0C-AD3A-098D5D9875CD}" type="presOf" srcId="{A37DD42A-BB88-4169-9B29-58B77E15BC47}" destId="{59140009-D486-4933-A7CE-0A56D86C8B45}" srcOrd="0" destOrd="0" presId="urn:microsoft.com/office/officeart/2005/8/layout/vList2"/>
    <dgm:cxn modelId="{69BE6193-77D1-44D1-A467-5ECF2B27111A}" srcId="{37FE0DC8-DC56-4F06-A36A-BA86715AB8E5}" destId="{E9295B0D-5B67-4137-B2B3-C8223344D843}" srcOrd="7" destOrd="0" parTransId="{7C4CFB46-BE9F-431F-A492-416C86D5F0C2}" sibTransId="{28AA2604-B4E6-4B90-936B-658D0513E28E}"/>
    <dgm:cxn modelId="{D568F2AE-415A-49B5-A310-34380A72B2E5}" type="presOf" srcId="{F33F0959-60E3-41FE-9BCA-C62617C26823}" destId="{261D014F-7126-4921-A81F-4F171411EA20}" srcOrd="0" destOrd="0" presId="urn:microsoft.com/office/officeart/2005/8/layout/vList2"/>
    <dgm:cxn modelId="{4EE574B6-EB21-4D04-ADA2-684DBD9E0DAD}" type="presOf" srcId="{8387F229-050E-4781-AD48-4D9118E2F974}" destId="{DCEB955D-A0F6-4F59-8DC3-DEBC70DFA076}" srcOrd="0" destOrd="0" presId="urn:microsoft.com/office/officeart/2005/8/layout/vList2"/>
    <dgm:cxn modelId="{82D91ABF-6CBE-47E0-A4AC-3565F6B7A859}" srcId="{37FE0DC8-DC56-4F06-A36A-BA86715AB8E5}" destId="{A37DD42A-BB88-4169-9B29-58B77E15BC47}" srcOrd="6" destOrd="0" parTransId="{6097DC8E-D713-4815-AC9B-00BFD3741E63}" sibTransId="{3FE884D3-36F5-45C3-BB6B-21C88E9A0E29}"/>
    <dgm:cxn modelId="{4115A7C7-5B38-4EC1-9037-A52BC3BD4322}" type="presOf" srcId="{EADC2C64-A604-473E-ABCA-8E6D2AECC318}" destId="{992609B8-FEF9-4070-B4AA-12BF892C4A17}" srcOrd="0" destOrd="0" presId="urn:microsoft.com/office/officeart/2005/8/layout/vList2"/>
    <dgm:cxn modelId="{264C72CE-2AE1-4BFE-AF51-163DECF17C96}" type="presOf" srcId="{37FE0DC8-DC56-4F06-A36A-BA86715AB8E5}" destId="{5E9443A1-A060-4EC4-BEA2-3AA3ADA43F16}" srcOrd="0" destOrd="0" presId="urn:microsoft.com/office/officeart/2005/8/layout/vList2"/>
    <dgm:cxn modelId="{D9BA3BF4-4B46-436D-8385-5E7A2B32AB3F}" type="presOf" srcId="{D013C798-DAEF-4229-A65A-D4B63F01A9D8}" destId="{723B521E-93B9-493D-80ED-FC43A7A3E23D}" srcOrd="0" destOrd="0" presId="urn:microsoft.com/office/officeart/2005/8/layout/vList2"/>
    <dgm:cxn modelId="{1BCA62FA-FE5C-4070-A354-1FF0B2F5382A}" type="presOf" srcId="{98C3CBBE-4309-45E9-9743-899DC837F49D}" destId="{80D8517E-064D-4553-BB18-532DEF276FBE}" srcOrd="0" destOrd="0" presId="urn:microsoft.com/office/officeart/2005/8/layout/vList2"/>
    <dgm:cxn modelId="{92964AFA-5FD9-4CE6-8DAE-6C06798A83D7}" srcId="{37FE0DC8-DC56-4F06-A36A-BA86715AB8E5}" destId="{F48B1BDA-6863-4ABF-8F2C-90E1979808BB}" srcOrd="8" destOrd="0" parTransId="{C17A162B-42FE-4459-9353-D551FB896232}" sibTransId="{AEBABCD9-85F8-47C4-BBC6-6F959001DAE0}"/>
    <dgm:cxn modelId="{CD3A9CF5-DF36-4AE6-A78F-BA2BC7D2EAE7}" type="presParOf" srcId="{5E9443A1-A060-4EC4-BEA2-3AA3ADA43F16}" destId="{80D8517E-064D-4553-BB18-532DEF276FBE}" srcOrd="0" destOrd="0" presId="urn:microsoft.com/office/officeart/2005/8/layout/vList2"/>
    <dgm:cxn modelId="{2249AA89-30C2-49F0-B0A1-56FF8CAC6BD5}" type="presParOf" srcId="{5E9443A1-A060-4EC4-BEA2-3AA3ADA43F16}" destId="{952E67A0-24E4-49CF-B16E-A3B934414914}" srcOrd="1" destOrd="0" presId="urn:microsoft.com/office/officeart/2005/8/layout/vList2"/>
    <dgm:cxn modelId="{1716ACFB-A7FB-4AFB-97BC-20C8B19A6887}" type="presParOf" srcId="{5E9443A1-A060-4EC4-BEA2-3AA3ADA43F16}" destId="{261D014F-7126-4921-A81F-4F171411EA20}" srcOrd="2" destOrd="0" presId="urn:microsoft.com/office/officeart/2005/8/layout/vList2"/>
    <dgm:cxn modelId="{FFA24A91-D536-42C5-A1BE-6E5567899C36}" type="presParOf" srcId="{5E9443A1-A060-4EC4-BEA2-3AA3ADA43F16}" destId="{D0BAFFC3-B837-4CC2-A5D6-40089F1E5C37}" srcOrd="3" destOrd="0" presId="urn:microsoft.com/office/officeart/2005/8/layout/vList2"/>
    <dgm:cxn modelId="{3CD45379-1B3D-4773-9832-B95A45F67DDD}" type="presParOf" srcId="{5E9443A1-A060-4EC4-BEA2-3AA3ADA43F16}" destId="{723B521E-93B9-493D-80ED-FC43A7A3E23D}" srcOrd="4" destOrd="0" presId="urn:microsoft.com/office/officeart/2005/8/layout/vList2"/>
    <dgm:cxn modelId="{C6A0B1F7-7BD5-4D22-A8C6-FC1F8C51B9BC}" type="presParOf" srcId="{5E9443A1-A060-4EC4-BEA2-3AA3ADA43F16}" destId="{B84BAE8E-492E-41D3-A235-D8FC2E446189}" srcOrd="5" destOrd="0" presId="urn:microsoft.com/office/officeart/2005/8/layout/vList2"/>
    <dgm:cxn modelId="{A4778F96-4A45-4EA5-B60E-E78290C62428}" type="presParOf" srcId="{5E9443A1-A060-4EC4-BEA2-3AA3ADA43F16}" destId="{992609B8-FEF9-4070-B4AA-12BF892C4A17}" srcOrd="6" destOrd="0" presId="urn:microsoft.com/office/officeart/2005/8/layout/vList2"/>
    <dgm:cxn modelId="{89D71CA6-E48B-4215-81B1-5CA75214F795}" type="presParOf" srcId="{5E9443A1-A060-4EC4-BEA2-3AA3ADA43F16}" destId="{67E47A72-43C2-44BB-8D84-4C5E9A2D85CB}" srcOrd="7" destOrd="0" presId="urn:microsoft.com/office/officeart/2005/8/layout/vList2"/>
    <dgm:cxn modelId="{A7B475EB-CDD6-4DE2-9E06-F65D5D87708D}" type="presParOf" srcId="{5E9443A1-A060-4EC4-BEA2-3AA3ADA43F16}" destId="{813B1529-A2FF-434F-A345-302C4E5AC7DC}" srcOrd="8" destOrd="0" presId="urn:microsoft.com/office/officeart/2005/8/layout/vList2"/>
    <dgm:cxn modelId="{28A28D80-0865-4084-9B63-54F6E4385169}" type="presParOf" srcId="{5E9443A1-A060-4EC4-BEA2-3AA3ADA43F16}" destId="{3FFD8B02-CCAA-42C0-AD45-6FB1752EA70C}" srcOrd="9" destOrd="0" presId="urn:microsoft.com/office/officeart/2005/8/layout/vList2"/>
    <dgm:cxn modelId="{F6A0BDA8-0E9F-424F-9B42-F0856C6DFC25}" type="presParOf" srcId="{5E9443A1-A060-4EC4-BEA2-3AA3ADA43F16}" destId="{DCEB955D-A0F6-4F59-8DC3-DEBC70DFA076}" srcOrd="10" destOrd="0" presId="urn:microsoft.com/office/officeart/2005/8/layout/vList2"/>
    <dgm:cxn modelId="{73367069-2760-4090-A3C1-81BC87E91061}" type="presParOf" srcId="{5E9443A1-A060-4EC4-BEA2-3AA3ADA43F16}" destId="{4E098587-15AF-461B-9432-FC7C8805EED1}" srcOrd="11" destOrd="0" presId="urn:microsoft.com/office/officeart/2005/8/layout/vList2"/>
    <dgm:cxn modelId="{6206D8B1-949D-4B69-A5E5-538EFC8AF242}" type="presParOf" srcId="{5E9443A1-A060-4EC4-BEA2-3AA3ADA43F16}" destId="{59140009-D486-4933-A7CE-0A56D86C8B45}" srcOrd="12" destOrd="0" presId="urn:microsoft.com/office/officeart/2005/8/layout/vList2"/>
    <dgm:cxn modelId="{60F86C8C-2E69-437E-824D-2FD7BDBA8343}" type="presParOf" srcId="{5E9443A1-A060-4EC4-BEA2-3AA3ADA43F16}" destId="{93227BC7-D735-4A3A-8E4E-7FE2EC1479C2}" srcOrd="13" destOrd="0" presId="urn:microsoft.com/office/officeart/2005/8/layout/vList2"/>
    <dgm:cxn modelId="{E3859C09-58B5-466A-B26A-CE5739260E40}" type="presParOf" srcId="{5E9443A1-A060-4EC4-BEA2-3AA3ADA43F16}" destId="{2CB0CD43-5762-49FD-8250-463AC9BB3FE0}" srcOrd="14" destOrd="0" presId="urn:microsoft.com/office/officeart/2005/8/layout/vList2"/>
    <dgm:cxn modelId="{21C1E6C5-4B47-44F7-A2CD-EA4F6B52C30B}" type="presParOf" srcId="{5E9443A1-A060-4EC4-BEA2-3AA3ADA43F16}" destId="{A9714A85-4DC4-4C85-892C-26E4475D8B50}" srcOrd="15" destOrd="0" presId="urn:microsoft.com/office/officeart/2005/8/layout/vList2"/>
    <dgm:cxn modelId="{4295024C-7BD5-46FE-93D0-70EC6258B994}" type="presParOf" srcId="{5E9443A1-A060-4EC4-BEA2-3AA3ADA43F16}" destId="{9E43A595-B997-4BD5-B01A-3D5F38E804BE}" srcOrd="1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E6976E-0F35-468D-9229-7BFF1924F8B3}"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21062334-D704-48BD-86DF-F3D44E768827}">
      <dgm:prSet/>
      <dgm:spPr/>
      <dgm:t>
        <a:bodyPr/>
        <a:lstStyle/>
        <a:p>
          <a:r>
            <a:rPr lang="en-US" dirty="0"/>
            <a:t>Advisory was never clearly defined. Students and teachers alike are unsure of its purpose.</a:t>
          </a:r>
        </a:p>
      </dgm:t>
    </dgm:pt>
    <dgm:pt modelId="{E22B2ED3-B634-4A4F-8709-17D561F229E2}" type="parTrans" cxnId="{A92BA902-3E48-472C-A80B-D995C969FBC7}">
      <dgm:prSet/>
      <dgm:spPr/>
      <dgm:t>
        <a:bodyPr/>
        <a:lstStyle/>
        <a:p>
          <a:endParaRPr lang="en-US"/>
        </a:p>
      </dgm:t>
    </dgm:pt>
    <dgm:pt modelId="{02A2D9C6-C758-4EE7-8FEF-2687835013F6}" type="sibTrans" cxnId="{A92BA902-3E48-472C-A80B-D995C969FBC7}">
      <dgm:prSet/>
      <dgm:spPr/>
      <dgm:t>
        <a:bodyPr/>
        <a:lstStyle/>
        <a:p>
          <a:endParaRPr lang="en-US"/>
        </a:p>
      </dgm:t>
    </dgm:pt>
    <dgm:pt modelId="{A0B9806F-5136-4C23-993F-F3183604B345}">
      <dgm:prSet/>
      <dgm:spPr/>
      <dgm:t>
        <a:bodyPr/>
        <a:lstStyle/>
        <a:p>
          <a:r>
            <a:rPr lang="en-US" dirty="0"/>
            <a:t>There are very few resources available, and no program that is used across the school for social-emotional learning. Instead, everyone uses their own approach, with varying degrees of success.</a:t>
          </a:r>
        </a:p>
      </dgm:t>
    </dgm:pt>
    <dgm:pt modelId="{158085D8-B46C-4CF1-A708-75F62E89E825}" type="parTrans" cxnId="{6046492F-3509-4637-BCCF-C54010FE3F18}">
      <dgm:prSet/>
      <dgm:spPr/>
      <dgm:t>
        <a:bodyPr/>
        <a:lstStyle/>
        <a:p>
          <a:endParaRPr lang="en-US"/>
        </a:p>
      </dgm:t>
    </dgm:pt>
    <dgm:pt modelId="{F09BD138-CCB2-4012-81BD-360572B7883F}" type="sibTrans" cxnId="{6046492F-3509-4637-BCCF-C54010FE3F18}">
      <dgm:prSet/>
      <dgm:spPr/>
      <dgm:t>
        <a:bodyPr/>
        <a:lstStyle/>
        <a:p>
          <a:endParaRPr lang="en-US"/>
        </a:p>
      </dgm:t>
    </dgm:pt>
    <dgm:pt modelId="{5ADFFAF8-88D2-47C0-B53E-8F365749B8C5}">
      <dgm:prSet/>
      <dgm:spPr/>
      <dgm:t>
        <a:bodyPr/>
        <a:lstStyle/>
        <a:p>
          <a:r>
            <a:rPr lang="en-US" dirty="0"/>
            <a:t>Without a clear focus, and without access to resources, both teachers and students treat advisory as a throwaway block. </a:t>
          </a:r>
        </a:p>
      </dgm:t>
    </dgm:pt>
    <dgm:pt modelId="{6B99D31B-85CB-400B-BCFD-9F384AFCC2D5}" type="parTrans" cxnId="{76B1C277-3BEF-43CC-A997-2EF641519877}">
      <dgm:prSet/>
      <dgm:spPr/>
      <dgm:t>
        <a:bodyPr/>
        <a:lstStyle/>
        <a:p>
          <a:endParaRPr lang="en-US"/>
        </a:p>
      </dgm:t>
    </dgm:pt>
    <dgm:pt modelId="{13FA5FA5-4E3E-44E3-B5C2-947C06A64C35}" type="sibTrans" cxnId="{76B1C277-3BEF-43CC-A997-2EF641519877}">
      <dgm:prSet/>
      <dgm:spPr/>
      <dgm:t>
        <a:bodyPr/>
        <a:lstStyle/>
        <a:p>
          <a:endParaRPr lang="en-US"/>
        </a:p>
      </dgm:t>
    </dgm:pt>
    <dgm:pt modelId="{0E45B173-9E95-4C55-B148-DE338BA7FA50}">
      <dgm:prSet/>
      <dgm:spPr/>
      <dgm:t>
        <a:bodyPr/>
        <a:lstStyle/>
        <a:p>
          <a:r>
            <a:rPr lang="en-US" dirty="0"/>
            <a:t>Students skip advisory with little penalty as no attendance is reported to the office. Students hide in the bathrooms and wander the halls.</a:t>
          </a:r>
        </a:p>
      </dgm:t>
    </dgm:pt>
    <dgm:pt modelId="{0181B47D-4045-4BA6-943D-29E0A43C8615}" type="parTrans" cxnId="{EF1E96C4-6721-4837-AA64-5BC40013A6DB}">
      <dgm:prSet/>
      <dgm:spPr/>
      <dgm:t>
        <a:bodyPr/>
        <a:lstStyle/>
        <a:p>
          <a:endParaRPr lang="en-US"/>
        </a:p>
      </dgm:t>
    </dgm:pt>
    <dgm:pt modelId="{BB911AAC-7116-4043-84D1-2CB9FD2241C9}" type="sibTrans" cxnId="{EF1E96C4-6721-4837-AA64-5BC40013A6DB}">
      <dgm:prSet/>
      <dgm:spPr/>
      <dgm:t>
        <a:bodyPr/>
        <a:lstStyle/>
        <a:p>
          <a:endParaRPr lang="en-US"/>
        </a:p>
      </dgm:t>
    </dgm:pt>
    <dgm:pt modelId="{5DCF2E12-E814-477C-A1B3-CD7DCADF8692}">
      <dgm:prSet/>
      <dgm:spPr/>
      <dgm:t>
        <a:bodyPr/>
        <a:lstStyle/>
        <a:p>
          <a:r>
            <a:rPr lang="en-US" dirty="0"/>
            <a:t>Some teachers do social-emotional learning in advisory. Some work on community-building. Some go to the gym or outside. Some do nothing.</a:t>
          </a:r>
        </a:p>
      </dgm:t>
    </dgm:pt>
    <dgm:pt modelId="{D94652C6-F768-47C9-9818-BAB100826C3E}" type="parTrans" cxnId="{51608A5D-38AD-4C9B-B8EF-1B477B5BB9B7}">
      <dgm:prSet/>
      <dgm:spPr/>
      <dgm:t>
        <a:bodyPr/>
        <a:lstStyle/>
        <a:p>
          <a:endParaRPr lang="en-US"/>
        </a:p>
      </dgm:t>
    </dgm:pt>
    <dgm:pt modelId="{5DAFA6AB-6857-46AF-B6A8-7F83E77645B8}" type="sibTrans" cxnId="{51608A5D-38AD-4C9B-B8EF-1B477B5BB9B7}">
      <dgm:prSet/>
      <dgm:spPr/>
      <dgm:t>
        <a:bodyPr/>
        <a:lstStyle/>
        <a:p>
          <a:endParaRPr lang="en-US"/>
        </a:p>
      </dgm:t>
    </dgm:pt>
    <dgm:pt modelId="{73F11358-110D-45CA-83D6-E5ACA8EEFE25}" type="pres">
      <dgm:prSet presAssocID="{8BE6976E-0F35-468D-9229-7BFF1924F8B3}" presName="Name0" presStyleCnt="0">
        <dgm:presLayoutVars>
          <dgm:dir/>
          <dgm:resizeHandles val="exact"/>
        </dgm:presLayoutVars>
      </dgm:prSet>
      <dgm:spPr/>
    </dgm:pt>
    <dgm:pt modelId="{C92EB705-F315-463E-B790-57D98455C34C}" type="pres">
      <dgm:prSet presAssocID="{21062334-D704-48BD-86DF-F3D44E768827}" presName="node" presStyleLbl="node1" presStyleIdx="0" presStyleCnt="5">
        <dgm:presLayoutVars>
          <dgm:bulletEnabled val="1"/>
        </dgm:presLayoutVars>
      </dgm:prSet>
      <dgm:spPr/>
    </dgm:pt>
    <dgm:pt modelId="{125D999D-746F-4A43-9103-B7A5CBD57713}" type="pres">
      <dgm:prSet presAssocID="{02A2D9C6-C758-4EE7-8FEF-2687835013F6}" presName="sibTrans" presStyleLbl="sibTrans1D1" presStyleIdx="0" presStyleCnt="4"/>
      <dgm:spPr/>
    </dgm:pt>
    <dgm:pt modelId="{44671052-2364-4CCE-A13A-FA10CE065F3A}" type="pres">
      <dgm:prSet presAssocID="{02A2D9C6-C758-4EE7-8FEF-2687835013F6}" presName="connectorText" presStyleLbl="sibTrans1D1" presStyleIdx="0" presStyleCnt="4"/>
      <dgm:spPr/>
    </dgm:pt>
    <dgm:pt modelId="{1379F493-B73D-4795-B2A8-5C7D937595DA}" type="pres">
      <dgm:prSet presAssocID="{A0B9806F-5136-4C23-993F-F3183604B345}" presName="node" presStyleLbl="node1" presStyleIdx="1" presStyleCnt="5">
        <dgm:presLayoutVars>
          <dgm:bulletEnabled val="1"/>
        </dgm:presLayoutVars>
      </dgm:prSet>
      <dgm:spPr/>
    </dgm:pt>
    <dgm:pt modelId="{E41BE40C-8697-4ADF-A407-A9C875FFF920}" type="pres">
      <dgm:prSet presAssocID="{F09BD138-CCB2-4012-81BD-360572B7883F}" presName="sibTrans" presStyleLbl="sibTrans1D1" presStyleIdx="1" presStyleCnt="4"/>
      <dgm:spPr/>
    </dgm:pt>
    <dgm:pt modelId="{BC0F6101-B8C9-4CD1-889E-85F22BD38848}" type="pres">
      <dgm:prSet presAssocID="{F09BD138-CCB2-4012-81BD-360572B7883F}" presName="connectorText" presStyleLbl="sibTrans1D1" presStyleIdx="1" presStyleCnt="4"/>
      <dgm:spPr/>
    </dgm:pt>
    <dgm:pt modelId="{D69E46FF-3F3D-427A-B4E0-18B70A5ECEFD}" type="pres">
      <dgm:prSet presAssocID="{5ADFFAF8-88D2-47C0-B53E-8F365749B8C5}" presName="node" presStyleLbl="node1" presStyleIdx="2" presStyleCnt="5">
        <dgm:presLayoutVars>
          <dgm:bulletEnabled val="1"/>
        </dgm:presLayoutVars>
      </dgm:prSet>
      <dgm:spPr/>
    </dgm:pt>
    <dgm:pt modelId="{0070BA80-62EB-48F6-BD4C-A6F1F5DC7F65}" type="pres">
      <dgm:prSet presAssocID="{13FA5FA5-4E3E-44E3-B5C2-947C06A64C35}" presName="sibTrans" presStyleLbl="sibTrans1D1" presStyleIdx="2" presStyleCnt="4"/>
      <dgm:spPr/>
    </dgm:pt>
    <dgm:pt modelId="{5C04ADA1-574F-46A1-BD53-E8468056B84B}" type="pres">
      <dgm:prSet presAssocID="{13FA5FA5-4E3E-44E3-B5C2-947C06A64C35}" presName="connectorText" presStyleLbl="sibTrans1D1" presStyleIdx="2" presStyleCnt="4"/>
      <dgm:spPr/>
    </dgm:pt>
    <dgm:pt modelId="{E1CF9FEB-50A8-4FE8-B3C6-B432891D60DF}" type="pres">
      <dgm:prSet presAssocID="{0E45B173-9E95-4C55-B148-DE338BA7FA50}" presName="node" presStyleLbl="node1" presStyleIdx="3" presStyleCnt="5">
        <dgm:presLayoutVars>
          <dgm:bulletEnabled val="1"/>
        </dgm:presLayoutVars>
      </dgm:prSet>
      <dgm:spPr/>
    </dgm:pt>
    <dgm:pt modelId="{9219988F-E80C-4AC4-BBB7-D4336DF51866}" type="pres">
      <dgm:prSet presAssocID="{BB911AAC-7116-4043-84D1-2CB9FD2241C9}" presName="sibTrans" presStyleLbl="sibTrans1D1" presStyleIdx="3" presStyleCnt="4"/>
      <dgm:spPr/>
    </dgm:pt>
    <dgm:pt modelId="{FDA34E35-A630-44D3-A1D6-AB712EE2CF52}" type="pres">
      <dgm:prSet presAssocID="{BB911AAC-7116-4043-84D1-2CB9FD2241C9}" presName="connectorText" presStyleLbl="sibTrans1D1" presStyleIdx="3" presStyleCnt="4"/>
      <dgm:spPr/>
    </dgm:pt>
    <dgm:pt modelId="{C825198A-F603-481D-AD51-CA635A76EC50}" type="pres">
      <dgm:prSet presAssocID="{5DCF2E12-E814-477C-A1B3-CD7DCADF8692}" presName="node" presStyleLbl="node1" presStyleIdx="4" presStyleCnt="5">
        <dgm:presLayoutVars>
          <dgm:bulletEnabled val="1"/>
        </dgm:presLayoutVars>
      </dgm:prSet>
      <dgm:spPr/>
    </dgm:pt>
  </dgm:ptLst>
  <dgm:cxnLst>
    <dgm:cxn modelId="{A92BA902-3E48-472C-A80B-D995C969FBC7}" srcId="{8BE6976E-0F35-468D-9229-7BFF1924F8B3}" destId="{21062334-D704-48BD-86DF-F3D44E768827}" srcOrd="0" destOrd="0" parTransId="{E22B2ED3-B634-4A4F-8709-17D561F229E2}" sibTransId="{02A2D9C6-C758-4EE7-8FEF-2687835013F6}"/>
    <dgm:cxn modelId="{E52FAF20-4B99-4449-BE67-6C0F0A8EBC12}" type="presOf" srcId="{21062334-D704-48BD-86DF-F3D44E768827}" destId="{C92EB705-F315-463E-B790-57D98455C34C}" srcOrd="0" destOrd="0" presId="urn:microsoft.com/office/officeart/2016/7/layout/RepeatingBendingProcessNew"/>
    <dgm:cxn modelId="{CAB47828-FF34-4FDE-8CCB-9232A11ED9B1}" type="presOf" srcId="{BB911AAC-7116-4043-84D1-2CB9FD2241C9}" destId="{9219988F-E80C-4AC4-BBB7-D4336DF51866}" srcOrd="0" destOrd="0" presId="urn:microsoft.com/office/officeart/2016/7/layout/RepeatingBendingProcessNew"/>
    <dgm:cxn modelId="{A048272D-21E7-410B-9946-4B21CFD9C5A2}" type="presOf" srcId="{BB911AAC-7116-4043-84D1-2CB9FD2241C9}" destId="{FDA34E35-A630-44D3-A1D6-AB712EE2CF52}" srcOrd="1" destOrd="0" presId="urn:microsoft.com/office/officeart/2016/7/layout/RepeatingBendingProcessNew"/>
    <dgm:cxn modelId="{6046492F-3509-4637-BCCF-C54010FE3F18}" srcId="{8BE6976E-0F35-468D-9229-7BFF1924F8B3}" destId="{A0B9806F-5136-4C23-993F-F3183604B345}" srcOrd="1" destOrd="0" parTransId="{158085D8-B46C-4CF1-A708-75F62E89E825}" sibTransId="{F09BD138-CCB2-4012-81BD-360572B7883F}"/>
    <dgm:cxn modelId="{51608A5D-38AD-4C9B-B8EF-1B477B5BB9B7}" srcId="{8BE6976E-0F35-468D-9229-7BFF1924F8B3}" destId="{5DCF2E12-E814-477C-A1B3-CD7DCADF8692}" srcOrd="4" destOrd="0" parTransId="{D94652C6-F768-47C9-9818-BAB100826C3E}" sibTransId="{5DAFA6AB-6857-46AF-B6A8-7F83E77645B8}"/>
    <dgm:cxn modelId="{6E735B65-BB7D-42C5-B009-32405B7C31F7}" type="presOf" srcId="{A0B9806F-5136-4C23-993F-F3183604B345}" destId="{1379F493-B73D-4795-B2A8-5C7D937595DA}" srcOrd="0" destOrd="0" presId="urn:microsoft.com/office/officeart/2016/7/layout/RepeatingBendingProcessNew"/>
    <dgm:cxn modelId="{D907224B-95CA-4D6A-9872-759D1DA46035}" type="presOf" srcId="{8BE6976E-0F35-468D-9229-7BFF1924F8B3}" destId="{73F11358-110D-45CA-83D6-E5ACA8EEFE25}" srcOrd="0" destOrd="0" presId="urn:microsoft.com/office/officeart/2016/7/layout/RepeatingBendingProcessNew"/>
    <dgm:cxn modelId="{76B1C277-3BEF-43CC-A997-2EF641519877}" srcId="{8BE6976E-0F35-468D-9229-7BFF1924F8B3}" destId="{5ADFFAF8-88D2-47C0-B53E-8F365749B8C5}" srcOrd="2" destOrd="0" parTransId="{6B99D31B-85CB-400B-BCFD-9F384AFCC2D5}" sibTransId="{13FA5FA5-4E3E-44E3-B5C2-947C06A64C35}"/>
    <dgm:cxn modelId="{B8139684-FB20-48D7-BBC9-87F8EAE52182}" type="presOf" srcId="{5ADFFAF8-88D2-47C0-B53E-8F365749B8C5}" destId="{D69E46FF-3F3D-427A-B4E0-18B70A5ECEFD}" srcOrd="0" destOrd="0" presId="urn:microsoft.com/office/officeart/2016/7/layout/RepeatingBendingProcessNew"/>
    <dgm:cxn modelId="{B534FC87-66B6-43A0-84E1-D197BCAB7726}" type="presOf" srcId="{F09BD138-CCB2-4012-81BD-360572B7883F}" destId="{BC0F6101-B8C9-4CD1-889E-85F22BD38848}" srcOrd="1" destOrd="0" presId="urn:microsoft.com/office/officeart/2016/7/layout/RepeatingBendingProcessNew"/>
    <dgm:cxn modelId="{DEE12888-2428-4201-B337-8D438E65E44A}" type="presOf" srcId="{5DCF2E12-E814-477C-A1B3-CD7DCADF8692}" destId="{C825198A-F603-481D-AD51-CA635A76EC50}" srcOrd="0" destOrd="0" presId="urn:microsoft.com/office/officeart/2016/7/layout/RepeatingBendingProcessNew"/>
    <dgm:cxn modelId="{0D8CE296-9A84-42BC-AAE8-FBF9674B01A8}" type="presOf" srcId="{0E45B173-9E95-4C55-B148-DE338BA7FA50}" destId="{E1CF9FEB-50A8-4FE8-B3C6-B432891D60DF}" srcOrd="0" destOrd="0" presId="urn:microsoft.com/office/officeart/2016/7/layout/RepeatingBendingProcessNew"/>
    <dgm:cxn modelId="{6902F9A1-840B-4A2E-9D8F-35D54FA56C5E}" type="presOf" srcId="{13FA5FA5-4E3E-44E3-B5C2-947C06A64C35}" destId="{5C04ADA1-574F-46A1-BD53-E8468056B84B}" srcOrd="1" destOrd="0" presId="urn:microsoft.com/office/officeart/2016/7/layout/RepeatingBendingProcessNew"/>
    <dgm:cxn modelId="{2EB969A3-C374-4CA1-A62D-885B6B5EB487}" type="presOf" srcId="{13FA5FA5-4E3E-44E3-B5C2-947C06A64C35}" destId="{0070BA80-62EB-48F6-BD4C-A6F1F5DC7F65}" srcOrd="0" destOrd="0" presId="urn:microsoft.com/office/officeart/2016/7/layout/RepeatingBendingProcessNew"/>
    <dgm:cxn modelId="{EF1E96C4-6721-4837-AA64-5BC40013A6DB}" srcId="{8BE6976E-0F35-468D-9229-7BFF1924F8B3}" destId="{0E45B173-9E95-4C55-B148-DE338BA7FA50}" srcOrd="3" destOrd="0" parTransId="{0181B47D-4045-4BA6-943D-29E0A43C8615}" sibTransId="{BB911AAC-7116-4043-84D1-2CB9FD2241C9}"/>
    <dgm:cxn modelId="{F53983EB-BF65-4C61-BEC7-BD43091FE11D}" type="presOf" srcId="{02A2D9C6-C758-4EE7-8FEF-2687835013F6}" destId="{125D999D-746F-4A43-9103-B7A5CBD57713}" srcOrd="0" destOrd="0" presId="urn:microsoft.com/office/officeart/2016/7/layout/RepeatingBendingProcessNew"/>
    <dgm:cxn modelId="{C08A44ED-922D-4CFE-9853-E807184922E7}" type="presOf" srcId="{02A2D9C6-C758-4EE7-8FEF-2687835013F6}" destId="{44671052-2364-4CCE-A13A-FA10CE065F3A}" srcOrd="1" destOrd="0" presId="urn:microsoft.com/office/officeart/2016/7/layout/RepeatingBendingProcessNew"/>
    <dgm:cxn modelId="{94FA9EEE-A230-4099-A9AE-5D71879554A0}" type="presOf" srcId="{F09BD138-CCB2-4012-81BD-360572B7883F}" destId="{E41BE40C-8697-4ADF-A407-A9C875FFF920}" srcOrd="0" destOrd="0" presId="urn:microsoft.com/office/officeart/2016/7/layout/RepeatingBendingProcessNew"/>
    <dgm:cxn modelId="{A6331120-0EC3-4744-B137-6D515E1DBA2F}" type="presParOf" srcId="{73F11358-110D-45CA-83D6-E5ACA8EEFE25}" destId="{C92EB705-F315-463E-B790-57D98455C34C}" srcOrd="0" destOrd="0" presId="urn:microsoft.com/office/officeart/2016/7/layout/RepeatingBendingProcessNew"/>
    <dgm:cxn modelId="{82D009BF-299E-4CFF-9F84-63D69D22607A}" type="presParOf" srcId="{73F11358-110D-45CA-83D6-E5ACA8EEFE25}" destId="{125D999D-746F-4A43-9103-B7A5CBD57713}" srcOrd="1" destOrd="0" presId="urn:microsoft.com/office/officeart/2016/7/layout/RepeatingBendingProcessNew"/>
    <dgm:cxn modelId="{71D61D27-D33A-45D4-B43D-F8E0E65C051B}" type="presParOf" srcId="{125D999D-746F-4A43-9103-B7A5CBD57713}" destId="{44671052-2364-4CCE-A13A-FA10CE065F3A}" srcOrd="0" destOrd="0" presId="urn:microsoft.com/office/officeart/2016/7/layout/RepeatingBendingProcessNew"/>
    <dgm:cxn modelId="{EC400073-462A-4525-940B-9024411C7FD6}" type="presParOf" srcId="{73F11358-110D-45CA-83D6-E5ACA8EEFE25}" destId="{1379F493-B73D-4795-B2A8-5C7D937595DA}" srcOrd="2" destOrd="0" presId="urn:microsoft.com/office/officeart/2016/7/layout/RepeatingBendingProcessNew"/>
    <dgm:cxn modelId="{05C91467-B533-44CE-A2BC-D4B45BDE9375}" type="presParOf" srcId="{73F11358-110D-45CA-83D6-E5ACA8EEFE25}" destId="{E41BE40C-8697-4ADF-A407-A9C875FFF920}" srcOrd="3" destOrd="0" presId="urn:microsoft.com/office/officeart/2016/7/layout/RepeatingBendingProcessNew"/>
    <dgm:cxn modelId="{1E59B064-9D4B-43E5-9B95-2F5EBC55D81A}" type="presParOf" srcId="{E41BE40C-8697-4ADF-A407-A9C875FFF920}" destId="{BC0F6101-B8C9-4CD1-889E-85F22BD38848}" srcOrd="0" destOrd="0" presId="urn:microsoft.com/office/officeart/2016/7/layout/RepeatingBendingProcessNew"/>
    <dgm:cxn modelId="{4435DDCE-DE84-4D24-BFB5-0ED4C876AFBE}" type="presParOf" srcId="{73F11358-110D-45CA-83D6-E5ACA8EEFE25}" destId="{D69E46FF-3F3D-427A-B4E0-18B70A5ECEFD}" srcOrd="4" destOrd="0" presId="urn:microsoft.com/office/officeart/2016/7/layout/RepeatingBendingProcessNew"/>
    <dgm:cxn modelId="{E39ABC95-A652-440B-97AE-824C30276E04}" type="presParOf" srcId="{73F11358-110D-45CA-83D6-E5ACA8EEFE25}" destId="{0070BA80-62EB-48F6-BD4C-A6F1F5DC7F65}" srcOrd="5" destOrd="0" presId="urn:microsoft.com/office/officeart/2016/7/layout/RepeatingBendingProcessNew"/>
    <dgm:cxn modelId="{E0B37098-818A-4681-B9EF-BFD952E27EAF}" type="presParOf" srcId="{0070BA80-62EB-48F6-BD4C-A6F1F5DC7F65}" destId="{5C04ADA1-574F-46A1-BD53-E8468056B84B}" srcOrd="0" destOrd="0" presId="urn:microsoft.com/office/officeart/2016/7/layout/RepeatingBendingProcessNew"/>
    <dgm:cxn modelId="{6BFBA054-76D8-409D-AECB-F7833ACE98B3}" type="presParOf" srcId="{73F11358-110D-45CA-83D6-E5ACA8EEFE25}" destId="{E1CF9FEB-50A8-4FE8-B3C6-B432891D60DF}" srcOrd="6" destOrd="0" presId="urn:microsoft.com/office/officeart/2016/7/layout/RepeatingBendingProcessNew"/>
    <dgm:cxn modelId="{E74D31A1-3536-41D2-B380-1A237AD3102B}" type="presParOf" srcId="{73F11358-110D-45CA-83D6-E5ACA8EEFE25}" destId="{9219988F-E80C-4AC4-BBB7-D4336DF51866}" srcOrd="7" destOrd="0" presId="urn:microsoft.com/office/officeart/2016/7/layout/RepeatingBendingProcessNew"/>
    <dgm:cxn modelId="{F6F49FBF-3A9C-4101-9042-E57AD02C768E}" type="presParOf" srcId="{9219988F-E80C-4AC4-BBB7-D4336DF51866}" destId="{FDA34E35-A630-44D3-A1D6-AB712EE2CF52}" srcOrd="0" destOrd="0" presId="urn:microsoft.com/office/officeart/2016/7/layout/RepeatingBendingProcessNew"/>
    <dgm:cxn modelId="{FC58AAD9-AC31-40FC-8AC4-F958653C74F8}" type="presParOf" srcId="{73F11358-110D-45CA-83D6-E5ACA8EEFE25}" destId="{C825198A-F603-481D-AD51-CA635A76EC50}" srcOrd="8"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D8517E-064D-4553-BB18-532DEF276FBE}">
      <dsp:nvSpPr>
        <dsp:cNvPr id="0" name=""/>
        <dsp:cNvSpPr/>
      </dsp:nvSpPr>
      <dsp:spPr>
        <a:xfrm>
          <a:off x="0" y="94995"/>
          <a:ext cx="5924550" cy="444600"/>
        </a:xfrm>
        <a:prstGeom prst="roundRect">
          <a:avLst/>
        </a:prstGeom>
        <a:gradFill rotWithShape="0">
          <a:gsLst>
            <a:gs pos="0">
              <a:schemeClr val="accent5">
                <a:hueOff val="0"/>
                <a:satOff val="0"/>
                <a:lumOff val="0"/>
                <a:alphaOff val="0"/>
                <a:tint val="94000"/>
                <a:satMod val="100000"/>
                <a:lumMod val="104000"/>
              </a:schemeClr>
            </a:gs>
            <a:gs pos="69000">
              <a:schemeClr val="accent5">
                <a:hueOff val="0"/>
                <a:satOff val="0"/>
                <a:lumOff val="0"/>
                <a:alphaOff val="0"/>
                <a:shade val="86000"/>
                <a:satMod val="130000"/>
                <a:lumMod val="102000"/>
              </a:schemeClr>
            </a:gs>
            <a:gs pos="100000">
              <a:schemeClr val="accent5">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Current Situation</a:t>
          </a:r>
        </a:p>
      </dsp:txBody>
      <dsp:txXfrm>
        <a:off x="21704" y="116699"/>
        <a:ext cx="5881142" cy="401192"/>
      </dsp:txXfrm>
    </dsp:sp>
    <dsp:sp modelId="{261D014F-7126-4921-A81F-4F171411EA20}">
      <dsp:nvSpPr>
        <dsp:cNvPr id="0" name=""/>
        <dsp:cNvSpPr/>
      </dsp:nvSpPr>
      <dsp:spPr>
        <a:xfrm>
          <a:off x="0" y="594315"/>
          <a:ext cx="5924550" cy="444600"/>
        </a:xfrm>
        <a:prstGeom prst="roundRect">
          <a:avLst/>
        </a:prstGeom>
        <a:gradFill rotWithShape="0">
          <a:gsLst>
            <a:gs pos="0">
              <a:schemeClr val="accent5">
                <a:hueOff val="-2303682"/>
                <a:satOff val="2578"/>
                <a:lumOff val="147"/>
                <a:alphaOff val="0"/>
                <a:tint val="94000"/>
                <a:satMod val="100000"/>
                <a:lumMod val="104000"/>
              </a:schemeClr>
            </a:gs>
            <a:gs pos="69000">
              <a:schemeClr val="accent5">
                <a:hueOff val="-2303682"/>
                <a:satOff val="2578"/>
                <a:lumOff val="147"/>
                <a:alphaOff val="0"/>
                <a:shade val="86000"/>
                <a:satMod val="130000"/>
                <a:lumMod val="102000"/>
              </a:schemeClr>
            </a:gs>
            <a:gs pos="100000">
              <a:schemeClr val="accent5">
                <a:hueOff val="-2303682"/>
                <a:satOff val="2578"/>
                <a:lumOff val="147"/>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Intentions Around Advisory</a:t>
          </a:r>
        </a:p>
      </dsp:txBody>
      <dsp:txXfrm>
        <a:off x="21704" y="616019"/>
        <a:ext cx="5881142" cy="401192"/>
      </dsp:txXfrm>
    </dsp:sp>
    <dsp:sp modelId="{723B521E-93B9-493D-80ED-FC43A7A3E23D}">
      <dsp:nvSpPr>
        <dsp:cNvPr id="0" name=""/>
        <dsp:cNvSpPr/>
      </dsp:nvSpPr>
      <dsp:spPr>
        <a:xfrm>
          <a:off x="0" y="1093635"/>
          <a:ext cx="5924550" cy="444600"/>
        </a:xfrm>
        <a:prstGeom prst="roundRect">
          <a:avLst/>
        </a:prstGeom>
        <a:gradFill rotWithShape="0">
          <a:gsLst>
            <a:gs pos="0">
              <a:schemeClr val="accent5">
                <a:hueOff val="-4607364"/>
                <a:satOff val="5156"/>
                <a:lumOff val="294"/>
                <a:alphaOff val="0"/>
                <a:tint val="94000"/>
                <a:satMod val="100000"/>
                <a:lumMod val="104000"/>
              </a:schemeClr>
            </a:gs>
            <a:gs pos="69000">
              <a:schemeClr val="accent5">
                <a:hueOff val="-4607364"/>
                <a:satOff val="5156"/>
                <a:lumOff val="294"/>
                <a:alphaOff val="0"/>
                <a:shade val="86000"/>
                <a:satMod val="130000"/>
                <a:lumMod val="102000"/>
              </a:schemeClr>
            </a:gs>
            <a:gs pos="100000">
              <a:schemeClr val="accent5">
                <a:hueOff val="-4607364"/>
                <a:satOff val="5156"/>
                <a:lumOff val="294"/>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A New Vision for Advisory</a:t>
          </a:r>
        </a:p>
      </dsp:txBody>
      <dsp:txXfrm>
        <a:off x="21704" y="1115339"/>
        <a:ext cx="5881142" cy="401192"/>
      </dsp:txXfrm>
    </dsp:sp>
    <dsp:sp modelId="{992609B8-FEF9-4070-B4AA-12BF892C4A17}">
      <dsp:nvSpPr>
        <dsp:cNvPr id="0" name=""/>
        <dsp:cNvSpPr/>
      </dsp:nvSpPr>
      <dsp:spPr>
        <a:xfrm>
          <a:off x="0" y="1592955"/>
          <a:ext cx="5924550" cy="444600"/>
        </a:xfrm>
        <a:prstGeom prst="roundRect">
          <a:avLst/>
        </a:prstGeom>
        <a:gradFill rotWithShape="0">
          <a:gsLst>
            <a:gs pos="0">
              <a:schemeClr val="accent5">
                <a:hueOff val="-6911047"/>
                <a:satOff val="7734"/>
                <a:lumOff val="441"/>
                <a:alphaOff val="0"/>
                <a:tint val="94000"/>
                <a:satMod val="100000"/>
                <a:lumMod val="104000"/>
              </a:schemeClr>
            </a:gs>
            <a:gs pos="69000">
              <a:schemeClr val="accent5">
                <a:hueOff val="-6911047"/>
                <a:satOff val="7734"/>
                <a:lumOff val="441"/>
                <a:alphaOff val="0"/>
                <a:shade val="86000"/>
                <a:satMod val="130000"/>
                <a:lumMod val="102000"/>
              </a:schemeClr>
            </a:gs>
            <a:gs pos="100000">
              <a:schemeClr val="accent5">
                <a:hueOff val="-6911047"/>
                <a:satOff val="7734"/>
                <a:lumOff val="441"/>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Monday Advisory Plans</a:t>
          </a:r>
        </a:p>
      </dsp:txBody>
      <dsp:txXfrm>
        <a:off x="21704" y="1614659"/>
        <a:ext cx="5881142" cy="401192"/>
      </dsp:txXfrm>
    </dsp:sp>
    <dsp:sp modelId="{813B1529-A2FF-434F-A345-302C4E5AC7DC}">
      <dsp:nvSpPr>
        <dsp:cNvPr id="0" name=""/>
        <dsp:cNvSpPr/>
      </dsp:nvSpPr>
      <dsp:spPr>
        <a:xfrm>
          <a:off x="0" y="2092275"/>
          <a:ext cx="5924550" cy="444600"/>
        </a:xfrm>
        <a:prstGeom prst="roundRect">
          <a:avLst/>
        </a:prstGeom>
        <a:gradFill rotWithShape="0">
          <a:gsLst>
            <a:gs pos="0">
              <a:schemeClr val="accent5">
                <a:hueOff val="-9214729"/>
                <a:satOff val="10313"/>
                <a:lumOff val="589"/>
                <a:alphaOff val="0"/>
                <a:tint val="94000"/>
                <a:satMod val="100000"/>
                <a:lumMod val="104000"/>
              </a:schemeClr>
            </a:gs>
            <a:gs pos="69000">
              <a:schemeClr val="accent5">
                <a:hueOff val="-9214729"/>
                <a:satOff val="10313"/>
                <a:lumOff val="589"/>
                <a:alphaOff val="0"/>
                <a:shade val="86000"/>
                <a:satMod val="130000"/>
                <a:lumMod val="102000"/>
              </a:schemeClr>
            </a:gs>
            <a:gs pos="100000">
              <a:schemeClr val="accent5">
                <a:hueOff val="-9214729"/>
                <a:satOff val="10313"/>
                <a:lumOff val="589"/>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Wednesday Advisory Plans</a:t>
          </a:r>
        </a:p>
      </dsp:txBody>
      <dsp:txXfrm>
        <a:off x="21704" y="2113979"/>
        <a:ext cx="5881142" cy="401192"/>
      </dsp:txXfrm>
    </dsp:sp>
    <dsp:sp modelId="{DCEB955D-A0F6-4F59-8DC3-DEBC70DFA076}">
      <dsp:nvSpPr>
        <dsp:cNvPr id="0" name=""/>
        <dsp:cNvSpPr/>
      </dsp:nvSpPr>
      <dsp:spPr>
        <a:xfrm>
          <a:off x="0" y="2591595"/>
          <a:ext cx="5924550" cy="444600"/>
        </a:xfrm>
        <a:prstGeom prst="roundRect">
          <a:avLst/>
        </a:prstGeom>
        <a:gradFill rotWithShape="0">
          <a:gsLst>
            <a:gs pos="0">
              <a:schemeClr val="accent5">
                <a:hueOff val="-11518411"/>
                <a:satOff val="12891"/>
                <a:lumOff val="736"/>
                <a:alphaOff val="0"/>
                <a:tint val="94000"/>
                <a:satMod val="100000"/>
                <a:lumMod val="104000"/>
              </a:schemeClr>
            </a:gs>
            <a:gs pos="69000">
              <a:schemeClr val="accent5">
                <a:hueOff val="-11518411"/>
                <a:satOff val="12891"/>
                <a:lumOff val="736"/>
                <a:alphaOff val="0"/>
                <a:shade val="86000"/>
                <a:satMod val="130000"/>
                <a:lumMod val="102000"/>
              </a:schemeClr>
            </a:gs>
            <a:gs pos="100000">
              <a:schemeClr val="accent5">
                <a:hueOff val="-11518411"/>
                <a:satOff val="12891"/>
                <a:lumOff val="736"/>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Friday Advisory Plans</a:t>
          </a:r>
        </a:p>
      </dsp:txBody>
      <dsp:txXfrm>
        <a:off x="21704" y="2613299"/>
        <a:ext cx="5881142" cy="401192"/>
      </dsp:txXfrm>
    </dsp:sp>
    <dsp:sp modelId="{59140009-D486-4933-A7CE-0A56D86C8B45}">
      <dsp:nvSpPr>
        <dsp:cNvPr id="0" name=""/>
        <dsp:cNvSpPr/>
      </dsp:nvSpPr>
      <dsp:spPr>
        <a:xfrm>
          <a:off x="0" y="3090915"/>
          <a:ext cx="5924550" cy="444600"/>
        </a:xfrm>
        <a:prstGeom prst="roundRect">
          <a:avLst/>
        </a:prstGeom>
        <a:gradFill rotWithShape="0">
          <a:gsLst>
            <a:gs pos="0">
              <a:schemeClr val="accent5">
                <a:hueOff val="-13822094"/>
                <a:satOff val="15469"/>
                <a:lumOff val="883"/>
                <a:alphaOff val="0"/>
                <a:tint val="94000"/>
                <a:satMod val="100000"/>
                <a:lumMod val="104000"/>
              </a:schemeClr>
            </a:gs>
            <a:gs pos="69000">
              <a:schemeClr val="accent5">
                <a:hueOff val="-13822094"/>
                <a:satOff val="15469"/>
                <a:lumOff val="883"/>
                <a:alphaOff val="0"/>
                <a:shade val="86000"/>
                <a:satMod val="130000"/>
                <a:lumMod val="102000"/>
              </a:schemeClr>
            </a:gs>
            <a:gs pos="100000">
              <a:schemeClr val="accent5">
                <a:hueOff val="-13822094"/>
                <a:satOff val="15469"/>
                <a:lumOff val="883"/>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Troubleshooting Challenges</a:t>
          </a:r>
        </a:p>
      </dsp:txBody>
      <dsp:txXfrm>
        <a:off x="21704" y="3112619"/>
        <a:ext cx="5881142" cy="401192"/>
      </dsp:txXfrm>
    </dsp:sp>
    <dsp:sp modelId="{2CB0CD43-5762-49FD-8250-463AC9BB3FE0}">
      <dsp:nvSpPr>
        <dsp:cNvPr id="0" name=""/>
        <dsp:cNvSpPr/>
      </dsp:nvSpPr>
      <dsp:spPr>
        <a:xfrm>
          <a:off x="0" y="3590235"/>
          <a:ext cx="5924550" cy="444600"/>
        </a:xfrm>
        <a:prstGeom prst="roundRect">
          <a:avLst/>
        </a:prstGeom>
        <a:gradFill rotWithShape="0">
          <a:gsLst>
            <a:gs pos="0">
              <a:schemeClr val="accent5">
                <a:hueOff val="-16125775"/>
                <a:satOff val="18047"/>
                <a:lumOff val="1030"/>
                <a:alphaOff val="0"/>
                <a:tint val="94000"/>
                <a:satMod val="100000"/>
                <a:lumMod val="104000"/>
              </a:schemeClr>
            </a:gs>
            <a:gs pos="69000">
              <a:schemeClr val="accent5">
                <a:hueOff val="-16125775"/>
                <a:satOff val="18047"/>
                <a:lumOff val="1030"/>
                <a:alphaOff val="0"/>
                <a:shade val="86000"/>
                <a:satMod val="130000"/>
                <a:lumMod val="102000"/>
              </a:schemeClr>
            </a:gs>
            <a:gs pos="100000">
              <a:schemeClr val="accent5">
                <a:hueOff val="-16125775"/>
                <a:satOff val="18047"/>
                <a:lumOff val="103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Resources</a:t>
          </a:r>
        </a:p>
      </dsp:txBody>
      <dsp:txXfrm>
        <a:off x="21704" y="3611939"/>
        <a:ext cx="5881142" cy="401192"/>
      </dsp:txXfrm>
    </dsp:sp>
    <dsp:sp modelId="{9E43A595-B997-4BD5-B01A-3D5F38E804BE}">
      <dsp:nvSpPr>
        <dsp:cNvPr id="0" name=""/>
        <dsp:cNvSpPr/>
      </dsp:nvSpPr>
      <dsp:spPr>
        <a:xfrm>
          <a:off x="0" y="4089555"/>
          <a:ext cx="5924550" cy="444600"/>
        </a:xfrm>
        <a:prstGeom prst="roundRect">
          <a:avLst/>
        </a:prstGeom>
        <a:gradFill rotWithShape="0">
          <a:gsLst>
            <a:gs pos="0">
              <a:schemeClr val="accent5">
                <a:hueOff val="-18429457"/>
                <a:satOff val="20625"/>
                <a:lumOff val="1177"/>
                <a:alphaOff val="0"/>
                <a:tint val="94000"/>
                <a:satMod val="100000"/>
                <a:lumMod val="104000"/>
              </a:schemeClr>
            </a:gs>
            <a:gs pos="69000">
              <a:schemeClr val="accent5">
                <a:hueOff val="-18429457"/>
                <a:satOff val="20625"/>
                <a:lumOff val="1177"/>
                <a:alphaOff val="0"/>
                <a:shade val="86000"/>
                <a:satMod val="130000"/>
                <a:lumMod val="102000"/>
              </a:schemeClr>
            </a:gs>
            <a:gs pos="100000">
              <a:schemeClr val="accent5">
                <a:hueOff val="-18429457"/>
                <a:satOff val="20625"/>
                <a:lumOff val="1177"/>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Review</a:t>
          </a:r>
        </a:p>
      </dsp:txBody>
      <dsp:txXfrm>
        <a:off x="21704" y="4111259"/>
        <a:ext cx="5881142" cy="4011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5D999D-746F-4A43-9103-B7A5CBD57713}">
      <dsp:nvSpPr>
        <dsp:cNvPr id="0" name=""/>
        <dsp:cNvSpPr/>
      </dsp:nvSpPr>
      <dsp:spPr>
        <a:xfrm>
          <a:off x="3219664" y="881748"/>
          <a:ext cx="678636" cy="91440"/>
        </a:xfrm>
        <a:custGeom>
          <a:avLst/>
          <a:gdLst/>
          <a:ahLst/>
          <a:cxnLst/>
          <a:rect l="0" t="0" r="0" b="0"/>
          <a:pathLst>
            <a:path>
              <a:moveTo>
                <a:pt x="0" y="45720"/>
              </a:moveTo>
              <a:lnTo>
                <a:pt x="678636"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41251" y="923921"/>
        <a:ext cx="35461" cy="7092"/>
      </dsp:txXfrm>
    </dsp:sp>
    <dsp:sp modelId="{C92EB705-F315-463E-B790-57D98455C34C}">
      <dsp:nvSpPr>
        <dsp:cNvPr id="0" name=""/>
        <dsp:cNvSpPr/>
      </dsp:nvSpPr>
      <dsp:spPr>
        <a:xfrm>
          <a:off x="137828" y="2377"/>
          <a:ext cx="3083635" cy="1850181"/>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1101" tIns="158607" rIns="151101" bIns="158607" numCol="1" spcCol="1270" anchor="ctr" anchorCtr="0">
          <a:noAutofit/>
        </a:bodyPr>
        <a:lstStyle/>
        <a:p>
          <a:pPr marL="0" lvl="0" indent="0" algn="ctr" defTabSz="711200">
            <a:lnSpc>
              <a:spcPct val="90000"/>
            </a:lnSpc>
            <a:spcBef>
              <a:spcPct val="0"/>
            </a:spcBef>
            <a:spcAft>
              <a:spcPct val="35000"/>
            </a:spcAft>
            <a:buNone/>
          </a:pPr>
          <a:r>
            <a:rPr lang="en-US" sz="1600" kern="1200" dirty="0"/>
            <a:t>Advisory was never clearly defined. Students and teachers alike are unsure of its purpose.</a:t>
          </a:r>
        </a:p>
      </dsp:txBody>
      <dsp:txXfrm>
        <a:off x="137828" y="2377"/>
        <a:ext cx="3083635" cy="1850181"/>
      </dsp:txXfrm>
    </dsp:sp>
    <dsp:sp modelId="{E41BE40C-8697-4ADF-A407-A9C875FFF920}">
      <dsp:nvSpPr>
        <dsp:cNvPr id="0" name=""/>
        <dsp:cNvSpPr/>
      </dsp:nvSpPr>
      <dsp:spPr>
        <a:xfrm>
          <a:off x="7012536" y="881748"/>
          <a:ext cx="678636" cy="91440"/>
        </a:xfrm>
        <a:custGeom>
          <a:avLst/>
          <a:gdLst/>
          <a:ahLst/>
          <a:cxnLst/>
          <a:rect l="0" t="0" r="0" b="0"/>
          <a:pathLst>
            <a:path>
              <a:moveTo>
                <a:pt x="0" y="45720"/>
              </a:moveTo>
              <a:lnTo>
                <a:pt x="678636" y="45720"/>
              </a:lnTo>
            </a:path>
          </a:pathLst>
        </a:custGeom>
        <a:noFill/>
        <a:ln w="1270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334123" y="923921"/>
        <a:ext cx="35461" cy="7092"/>
      </dsp:txXfrm>
    </dsp:sp>
    <dsp:sp modelId="{1379F493-B73D-4795-B2A8-5C7D937595DA}">
      <dsp:nvSpPr>
        <dsp:cNvPr id="0" name=""/>
        <dsp:cNvSpPr/>
      </dsp:nvSpPr>
      <dsp:spPr>
        <a:xfrm>
          <a:off x="3930700" y="2377"/>
          <a:ext cx="3083635" cy="1850181"/>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1101" tIns="158607" rIns="151101" bIns="158607" numCol="1" spcCol="1270" anchor="ctr" anchorCtr="0">
          <a:noAutofit/>
        </a:bodyPr>
        <a:lstStyle/>
        <a:p>
          <a:pPr marL="0" lvl="0" indent="0" algn="ctr" defTabSz="711200">
            <a:lnSpc>
              <a:spcPct val="90000"/>
            </a:lnSpc>
            <a:spcBef>
              <a:spcPct val="0"/>
            </a:spcBef>
            <a:spcAft>
              <a:spcPct val="35000"/>
            </a:spcAft>
            <a:buNone/>
          </a:pPr>
          <a:r>
            <a:rPr lang="en-US" sz="1600" kern="1200" dirty="0"/>
            <a:t>There are very few resources available, and no program that is used across the school for social-emotional learning. Instead, everyone uses their own approach, with varying degrees of success.</a:t>
          </a:r>
        </a:p>
      </dsp:txBody>
      <dsp:txXfrm>
        <a:off x="3930700" y="2377"/>
        <a:ext cx="3083635" cy="1850181"/>
      </dsp:txXfrm>
    </dsp:sp>
    <dsp:sp modelId="{0070BA80-62EB-48F6-BD4C-A6F1F5DC7F65}">
      <dsp:nvSpPr>
        <dsp:cNvPr id="0" name=""/>
        <dsp:cNvSpPr/>
      </dsp:nvSpPr>
      <dsp:spPr>
        <a:xfrm>
          <a:off x="1679646" y="1850758"/>
          <a:ext cx="7585744" cy="678636"/>
        </a:xfrm>
        <a:custGeom>
          <a:avLst/>
          <a:gdLst/>
          <a:ahLst/>
          <a:cxnLst/>
          <a:rect l="0" t="0" r="0" b="0"/>
          <a:pathLst>
            <a:path>
              <a:moveTo>
                <a:pt x="7585744" y="0"/>
              </a:moveTo>
              <a:lnTo>
                <a:pt x="7585744" y="356418"/>
              </a:lnTo>
              <a:lnTo>
                <a:pt x="0" y="356418"/>
              </a:lnTo>
              <a:lnTo>
                <a:pt x="0" y="678636"/>
              </a:lnTo>
            </a:path>
          </a:pathLst>
        </a:custGeom>
        <a:noFill/>
        <a:ln w="12700"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82047" y="2186530"/>
        <a:ext cx="380941" cy="7092"/>
      </dsp:txXfrm>
    </dsp:sp>
    <dsp:sp modelId="{D69E46FF-3F3D-427A-B4E0-18B70A5ECEFD}">
      <dsp:nvSpPr>
        <dsp:cNvPr id="0" name=""/>
        <dsp:cNvSpPr/>
      </dsp:nvSpPr>
      <dsp:spPr>
        <a:xfrm>
          <a:off x="7723572" y="2377"/>
          <a:ext cx="3083635" cy="1850181"/>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1101" tIns="158607" rIns="151101" bIns="158607" numCol="1" spcCol="1270" anchor="ctr" anchorCtr="0">
          <a:noAutofit/>
        </a:bodyPr>
        <a:lstStyle/>
        <a:p>
          <a:pPr marL="0" lvl="0" indent="0" algn="ctr" defTabSz="711200">
            <a:lnSpc>
              <a:spcPct val="90000"/>
            </a:lnSpc>
            <a:spcBef>
              <a:spcPct val="0"/>
            </a:spcBef>
            <a:spcAft>
              <a:spcPct val="35000"/>
            </a:spcAft>
            <a:buNone/>
          </a:pPr>
          <a:r>
            <a:rPr lang="en-US" sz="1600" kern="1200" dirty="0"/>
            <a:t>Without a clear focus, and without access to resources, both teachers and students treat advisory as a throwaway block. </a:t>
          </a:r>
        </a:p>
      </dsp:txBody>
      <dsp:txXfrm>
        <a:off x="7723572" y="2377"/>
        <a:ext cx="3083635" cy="1850181"/>
      </dsp:txXfrm>
    </dsp:sp>
    <dsp:sp modelId="{9219988F-E80C-4AC4-BBB7-D4336DF51866}">
      <dsp:nvSpPr>
        <dsp:cNvPr id="0" name=""/>
        <dsp:cNvSpPr/>
      </dsp:nvSpPr>
      <dsp:spPr>
        <a:xfrm>
          <a:off x="3219664" y="3441165"/>
          <a:ext cx="678636" cy="91440"/>
        </a:xfrm>
        <a:custGeom>
          <a:avLst/>
          <a:gdLst/>
          <a:ahLst/>
          <a:cxnLst/>
          <a:rect l="0" t="0" r="0" b="0"/>
          <a:pathLst>
            <a:path>
              <a:moveTo>
                <a:pt x="0" y="45720"/>
              </a:moveTo>
              <a:lnTo>
                <a:pt x="678636" y="45720"/>
              </a:lnTo>
            </a:path>
          </a:pathLst>
        </a:custGeom>
        <a:noFill/>
        <a:ln w="12700"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41251" y="3483339"/>
        <a:ext cx="35461" cy="7092"/>
      </dsp:txXfrm>
    </dsp:sp>
    <dsp:sp modelId="{E1CF9FEB-50A8-4FE8-B3C6-B432891D60DF}">
      <dsp:nvSpPr>
        <dsp:cNvPr id="0" name=""/>
        <dsp:cNvSpPr/>
      </dsp:nvSpPr>
      <dsp:spPr>
        <a:xfrm>
          <a:off x="137828" y="2561795"/>
          <a:ext cx="3083635" cy="185018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1101" tIns="158607" rIns="151101" bIns="158607" numCol="1" spcCol="1270" anchor="ctr" anchorCtr="0">
          <a:noAutofit/>
        </a:bodyPr>
        <a:lstStyle/>
        <a:p>
          <a:pPr marL="0" lvl="0" indent="0" algn="ctr" defTabSz="711200">
            <a:lnSpc>
              <a:spcPct val="90000"/>
            </a:lnSpc>
            <a:spcBef>
              <a:spcPct val="0"/>
            </a:spcBef>
            <a:spcAft>
              <a:spcPct val="35000"/>
            </a:spcAft>
            <a:buNone/>
          </a:pPr>
          <a:r>
            <a:rPr lang="en-US" sz="1600" kern="1200" dirty="0"/>
            <a:t>Students skip advisory with little penalty as no attendance is reported to the office. Students hide in the bathrooms and wander the halls.</a:t>
          </a:r>
        </a:p>
      </dsp:txBody>
      <dsp:txXfrm>
        <a:off x="137828" y="2561795"/>
        <a:ext cx="3083635" cy="1850181"/>
      </dsp:txXfrm>
    </dsp:sp>
    <dsp:sp modelId="{C825198A-F603-481D-AD51-CA635A76EC50}">
      <dsp:nvSpPr>
        <dsp:cNvPr id="0" name=""/>
        <dsp:cNvSpPr/>
      </dsp:nvSpPr>
      <dsp:spPr>
        <a:xfrm>
          <a:off x="3930700" y="2561795"/>
          <a:ext cx="3083635" cy="1850181"/>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1101" tIns="158607" rIns="151101" bIns="158607" numCol="1" spcCol="1270" anchor="ctr" anchorCtr="0">
          <a:noAutofit/>
        </a:bodyPr>
        <a:lstStyle/>
        <a:p>
          <a:pPr marL="0" lvl="0" indent="0" algn="ctr" defTabSz="711200">
            <a:lnSpc>
              <a:spcPct val="90000"/>
            </a:lnSpc>
            <a:spcBef>
              <a:spcPct val="0"/>
            </a:spcBef>
            <a:spcAft>
              <a:spcPct val="35000"/>
            </a:spcAft>
            <a:buNone/>
          </a:pPr>
          <a:r>
            <a:rPr lang="en-US" sz="1600" kern="1200" dirty="0"/>
            <a:t>Some teachers do social-emotional learning in advisory. Some work on community-building. Some go to the gym or outside. Some do nothing.</a:t>
          </a:r>
        </a:p>
      </dsp:txBody>
      <dsp:txXfrm>
        <a:off x="3930700" y="2561795"/>
        <a:ext cx="3083635" cy="185018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5DE9F2-CC89-48DE-87B9-B22FCD52C443}" type="datetimeFigureOut">
              <a:rPr lang="en-US" smtClean="0"/>
              <a:t>7/18/2025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C6E45-6CE5-4674-872F-CAD41CDDBAB0}" type="slidenum">
              <a:rPr lang="en-US" smtClean="0"/>
              <a:t>‹#›</a:t>
            </a:fld>
            <a:endParaRPr lang="en-US"/>
          </a:p>
        </p:txBody>
      </p:sp>
    </p:spTree>
    <p:extLst>
      <p:ext uri="{BB962C8B-B14F-4D97-AF65-F5344CB8AC3E}">
        <p14:creationId xmlns:p14="http://schemas.microsoft.com/office/powerpoint/2010/main" val="4186155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2C6E45-6CE5-4674-872F-CAD41CDDBAB0}" type="slidenum">
              <a:rPr lang="en-US" smtClean="0"/>
              <a:t>4</a:t>
            </a:fld>
            <a:endParaRPr lang="en-US"/>
          </a:p>
        </p:txBody>
      </p:sp>
    </p:spTree>
    <p:extLst>
      <p:ext uri="{BB962C8B-B14F-4D97-AF65-F5344CB8AC3E}">
        <p14:creationId xmlns:p14="http://schemas.microsoft.com/office/powerpoint/2010/main" val="3265025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B8D5C6-2549-401F-9411-348E3400A165}" type="datetimeFigureOut">
              <a:rPr lang="en-CA" smtClean="0"/>
              <a:t>2025-07-18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126F852-1181-4B05-AE1C-425ABC825ECA}" type="slidenum">
              <a:rPr lang="en-CA" smtClean="0"/>
              <a:t>‹#›</a:t>
            </a:fld>
            <a:endParaRPr lang="en-CA"/>
          </a:p>
        </p:txBody>
      </p:sp>
    </p:spTree>
    <p:extLst>
      <p:ext uri="{BB962C8B-B14F-4D97-AF65-F5344CB8AC3E}">
        <p14:creationId xmlns:p14="http://schemas.microsoft.com/office/powerpoint/2010/main" val="3819614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B8D5C6-2549-401F-9411-348E3400A165}" type="datetimeFigureOut">
              <a:rPr lang="en-CA" smtClean="0"/>
              <a:t>2025-07-18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126F852-1181-4B05-AE1C-425ABC825ECA}" type="slidenum">
              <a:rPr lang="en-CA" smtClean="0"/>
              <a:t>‹#›</a:t>
            </a:fld>
            <a:endParaRPr lang="en-CA"/>
          </a:p>
        </p:txBody>
      </p:sp>
    </p:spTree>
    <p:extLst>
      <p:ext uri="{BB962C8B-B14F-4D97-AF65-F5344CB8AC3E}">
        <p14:creationId xmlns:p14="http://schemas.microsoft.com/office/powerpoint/2010/main" val="659099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B8D5C6-2549-401F-9411-348E3400A165}" type="datetimeFigureOut">
              <a:rPr lang="en-CA" smtClean="0"/>
              <a:t>2025-07-18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126F852-1181-4B05-AE1C-425ABC825ECA}" type="slidenum">
              <a:rPr lang="en-CA" smtClean="0"/>
              <a:t>‹#›</a:t>
            </a:fld>
            <a:endParaRPr lang="en-CA"/>
          </a:p>
        </p:txBody>
      </p:sp>
    </p:spTree>
    <p:extLst>
      <p:ext uri="{BB962C8B-B14F-4D97-AF65-F5344CB8AC3E}">
        <p14:creationId xmlns:p14="http://schemas.microsoft.com/office/powerpoint/2010/main" val="2820392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B8D5C6-2549-401F-9411-348E3400A165}" type="datetimeFigureOut">
              <a:rPr lang="en-CA" smtClean="0"/>
              <a:t>2025-07-18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126F852-1181-4B05-AE1C-425ABC825ECA}" type="slidenum">
              <a:rPr lang="en-CA" smtClean="0"/>
              <a:t>‹#›</a:t>
            </a:fld>
            <a:endParaRPr lang="en-CA"/>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522635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B8D5C6-2549-401F-9411-348E3400A165}" type="datetimeFigureOut">
              <a:rPr lang="en-CA" smtClean="0"/>
              <a:t>2025-07-18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126F852-1181-4B05-AE1C-425ABC825ECA}" type="slidenum">
              <a:rPr lang="en-CA" smtClean="0"/>
              <a:t>‹#›</a:t>
            </a:fld>
            <a:endParaRPr lang="en-CA"/>
          </a:p>
        </p:txBody>
      </p:sp>
    </p:spTree>
    <p:extLst>
      <p:ext uri="{BB962C8B-B14F-4D97-AF65-F5344CB8AC3E}">
        <p14:creationId xmlns:p14="http://schemas.microsoft.com/office/powerpoint/2010/main" val="3926252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8B8D5C6-2549-401F-9411-348E3400A165}" type="datetimeFigureOut">
              <a:rPr lang="en-CA" smtClean="0"/>
              <a:t>2025-07-18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6126F852-1181-4B05-AE1C-425ABC825ECA}" type="slidenum">
              <a:rPr lang="en-CA" smtClean="0"/>
              <a:t>‹#›</a:t>
            </a:fld>
            <a:endParaRPr lang="en-CA"/>
          </a:p>
        </p:txBody>
      </p:sp>
    </p:spTree>
    <p:extLst>
      <p:ext uri="{BB962C8B-B14F-4D97-AF65-F5344CB8AC3E}">
        <p14:creationId xmlns:p14="http://schemas.microsoft.com/office/powerpoint/2010/main" val="3256289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8B8D5C6-2549-401F-9411-348E3400A165}" type="datetimeFigureOut">
              <a:rPr lang="en-CA" smtClean="0"/>
              <a:t>2025-07-18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6126F852-1181-4B05-AE1C-425ABC825ECA}" type="slidenum">
              <a:rPr lang="en-CA" smtClean="0"/>
              <a:t>‹#›</a:t>
            </a:fld>
            <a:endParaRPr lang="en-CA"/>
          </a:p>
        </p:txBody>
      </p:sp>
    </p:spTree>
    <p:extLst>
      <p:ext uri="{BB962C8B-B14F-4D97-AF65-F5344CB8AC3E}">
        <p14:creationId xmlns:p14="http://schemas.microsoft.com/office/powerpoint/2010/main" val="3298650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B8D5C6-2549-401F-9411-348E3400A165}" type="datetimeFigureOut">
              <a:rPr lang="en-CA" smtClean="0"/>
              <a:t>2025-07-18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126F852-1181-4B05-AE1C-425ABC825ECA}" type="slidenum">
              <a:rPr lang="en-CA" smtClean="0"/>
              <a:t>‹#›</a:t>
            </a:fld>
            <a:endParaRPr lang="en-CA"/>
          </a:p>
        </p:txBody>
      </p:sp>
    </p:spTree>
    <p:extLst>
      <p:ext uri="{BB962C8B-B14F-4D97-AF65-F5344CB8AC3E}">
        <p14:creationId xmlns:p14="http://schemas.microsoft.com/office/powerpoint/2010/main" val="42325625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B8D5C6-2549-401F-9411-348E3400A165}" type="datetimeFigureOut">
              <a:rPr lang="en-CA" smtClean="0"/>
              <a:t>2025-07-18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126F852-1181-4B05-AE1C-425ABC825ECA}" type="slidenum">
              <a:rPr lang="en-CA" smtClean="0"/>
              <a:t>‹#›</a:t>
            </a:fld>
            <a:endParaRPr lang="en-CA"/>
          </a:p>
        </p:txBody>
      </p:sp>
    </p:spTree>
    <p:extLst>
      <p:ext uri="{BB962C8B-B14F-4D97-AF65-F5344CB8AC3E}">
        <p14:creationId xmlns:p14="http://schemas.microsoft.com/office/powerpoint/2010/main" val="87899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B8D5C6-2549-401F-9411-348E3400A165}" type="datetimeFigureOut">
              <a:rPr lang="en-CA" smtClean="0"/>
              <a:t>2025-07-18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126F852-1181-4B05-AE1C-425ABC825ECA}" type="slidenum">
              <a:rPr lang="en-CA" smtClean="0"/>
              <a:t>‹#›</a:t>
            </a:fld>
            <a:endParaRPr lang="en-CA"/>
          </a:p>
        </p:txBody>
      </p:sp>
    </p:spTree>
    <p:extLst>
      <p:ext uri="{BB962C8B-B14F-4D97-AF65-F5344CB8AC3E}">
        <p14:creationId xmlns:p14="http://schemas.microsoft.com/office/powerpoint/2010/main" val="786860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B8D5C6-2549-401F-9411-348E3400A165}" type="datetimeFigureOut">
              <a:rPr lang="en-CA" smtClean="0"/>
              <a:t>2025-07-18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126F852-1181-4B05-AE1C-425ABC825ECA}" type="slidenum">
              <a:rPr lang="en-CA" smtClean="0"/>
              <a:t>‹#›</a:t>
            </a:fld>
            <a:endParaRPr lang="en-CA"/>
          </a:p>
        </p:txBody>
      </p:sp>
    </p:spTree>
    <p:extLst>
      <p:ext uri="{BB962C8B-B14F-4D97-AF65-F5344CB8AC3E}">
        <p14:creationId xmlns:p14="http://schemas.microsoft.com/office/powerpoint/2010/main" val="61021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B8D5C6-2549-401F-9411-348E3400A165}" type="datetimeFigureOut">
              <a:rPr lang="en-CA" smtClean="0"/>
              <a:t>2025-07-18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126F852-1181-4B05-AE1C-425ABC825ECA}" type="slidenum">
              <a:rPr lang="en-CA" smtClean="0"/>
              <a:t>‹#›</a:t>
            </a:fld>
            <a:endParaRPr lang="en-CA"/>
          </a:p>
        </p:txBody>
      </p:sp>
    </p:spTree>
    <p:extLst>
      <p:ext uri="{BB962C8B-B14F-4D97-AF65-F5344CB8AC3E}">
        <p14:creationId xmlns:p14="http://schemas.microsoft.com/office/powerpoint/2010/main" val="865776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B8D5C6-2549-401F-9411-348E3400A165}" type="datetimeFigureOut">
              <a:rPr lang="en-CA" smtClean="0"/>
              <a:t>2025-07-18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6126F852-1181-4B05-AE1C-425ABC825ECA}" type="slidenum">
              <a:rPr lang="en-CA" smtClean="0"/>
              <a:t>‹#›</a:t>
            </a:fld>
            <a:endParaRPr lang="en-CA"/>
          </a:p>
        </p:txBody>
      </p:sp>
    </p:spTree>
    <p:extLst>
      <p:ext uri="{BB962C8B-B14F-4D97-AF65-F5344CB8AC3E}">
        <p14:creationId xmlns:p14="http://schemas.microsoft.com/office/powerpoint/2010/main" val="2252009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B8D5C6-2549-401F-9411-348E3400A165}" type="datetimeFigureOut">
              <a:rPr lang="en-CA" smtClean="0"/>
              <a:t>2025-07-18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6126F852-1181-4B05-AE1C-425ABC825ECA}" type="slidenum">
              <a:rPr lang="en-CA" smtClean="0"/>
              <a:t>‹#›</a:t>
            </a:fld>
            <a:endParaRPr lang="en-CA"/>
          </a:p>
        </p:txBody>
      </p:sp>
    </p:spTree>
    <p:extLst>
      <p:ext uri="{BB962C8B-B14F-4D97-AF65-F5344CB8AC3E}">
        <p14:creationId xmlns:p14="http://schemas.microsoft.com/office/powerpoint/2010/main" val="21575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B8D5C6-2549-401F-9411-348E3400A165}" type="datetimeFigureOut">
              <a:rPr lang="en-CA" smtClean="0"/>
              <a:t>2025-07-18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6126F852-1181-4B05-AE1C-425ABC825ECA}" type="slidenum">
              <a:rPr lang="en-CA" smtClean="0"/>
              <a:t>‹#›</a:t>
            </a:fld>
            <a:endParaRPr lang="en-CA"/>
          </a:p>
        </p:txBody>
      </p:sp>
    </p:spTree>
    <p:extLst>
      <p:ext uri="{BB962C8B-B14F-4D97-AF65-F5344CB8AC3E}">
        <p14:creationId xmlns:p14="http://schemas.microsoft.com/office/powerpoint/2010/main" val="2213927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B8D5C6-2549-401F-9411-348E3400A165}" type="datetimeFigureOut">
              <a:rPr lang="en-CA" smtClean="0"/>
              <a:t>2025-07-18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126F852-1181-4B05-AE1C-425ABC825ECA}" type="slidenum">
              <a:rPr lang="en-CA" smtClean="0"/>
              <a:t>‹#›</a:t>
            </a:fld>
            <a:endParaRPr lang="en-CA"/>
          </a:p>
        </p:txBody>
      </p:sp>
    </p:spTree>
    <p:extLst>
      <p:ext uri="{BB962C8B-B14F-4D97-AF65-F5344CB8AC3E}">
        <p14:creationId xmlns:p14="http://schemas.microsoft.com/office/powerpoint/2010/main" val="2865888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B8D5C6-2549-401F-9411-348E3400A165}" type="datetimeFigureOut">
              <a:rPr lang="en-CA" smtClean="0"/>
              <a:t>2025-07-18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126F852-1181-4B05-AE1C-425ABC825ECA}" type="slidenum">
              <a:rPr lang="en-CA" smtClean="0"/>
              <a:t>‹#›</a:t>
            </a:fld>
            <a:endParaRPr lang="en-CA"/>
          </a:p>
        </p:txBody>
      </p:sp>
    </p:spTree>
    <p:extLst>
      <p:ext uri="{BB962C8B-B14F-4D97-AF65-F5344CB8AC3E}">
        <p14:creationId xmlns:p14="http://schemas.microsoft.com/office/powerpoint/2010/main" val="1856417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38B8D5C6-2549-401F-9411-348E3400A165}" type="datetimeFigureOut">
              <a:rPr lang="en-CA" smtClean="0"/>
              <a:t>2025-07-18</a:t>
            </a:fld>
            <a:endParaRPr lang="en-CA"/>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126F852-1181-4B05-AE1C-425ABC825ECA}" type="slidenum">
              <a:rPr lang="en-CA" smtClean="0"/>
              <a:t>‹#›</a:t>
            </a:fld>
            <a:endParaRPr lang="en-CA"/>
          </a:p>
        </p:txBody>
      </p:sp>
    </p:spTree>
    <p:extLst>
      <p:ext uri="{BB962C8B-B14F-4D97-AF65-F5344CB8AC3E}">
        <p14:creationId xmlns:p14="http://schemas.microsoft.com/office/powerpoint/2010/main" val="283904661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D9821-63D5-4D4E-0C49-6C9B60164043}"/>
              </a:ext>
            </a:extLst>
          </p:cNvPr>
          <p:cNvSpPr>
            <a:spLocks noGrp="1"/>
          </p:cNvSpPr>
          <p:nvPr>
            <p:ph type="ctrTitle"/>
          </p:nvPr>
        </p:nvSpPr>
        <p:spPr>
          <a:xfrm>
            <a:off x="386080" y="1131977"/>
            <a:ext cx="11572240" cy="2255952"/>
          </a:xfrm>
        </p:spPr>
        <p:txBody>
          <a:bodyPr anchor="ctr">
            <a:normAutofit fontScale="90000"/>
          </a:bodyPr>
          <a:lstStyle/>
          <a:p>
            <a:r>
              <a:rPr lang="en-CA" sz="5400" dirty="0"/>
              <a:t>A school-wide advisory plan for </a:t>
            </a:r>
            <a:r>
              <a:rPr lang="en-CA" sz="5400" b="1" dirty="0"/>
              <a:t>Skeena Middle School</a:t>
            </a:r>
          </a:p>
        </p:txBody>
      </p:sp>
      <p:sp>
        <p:nvSpPr>
          <p:cNvPr id="3" name="Subtitle 2">
            <a:extLst>
              <a:ext uri="{FF2B5EF4-FFF2-40B4-BE49-F238E27FC236}">
                <a16:creationId xmlns:a16="http://schemas.microsoft.com/office/drawing/2014/main" id="{F82A6BCB-3895-1738-6C2C-8F6A261ADA6F}"/>
              </a:ext>
            </a:extLst>
          </p:cNvPr>
          <p:cNvSpPr>
            <a:spLocks noGrp="1"/>
          </p:cNvSpPr>
          <p:nvPr>
            <p:ph type="subTitle" idx="1"/>
          </p:nvPr>
        </p:nvSpPr>
        <p:spPr>
          <a:xfrm>
            <a:off x="137160" y="3387929"/>
            <a:ext cx="11905488" cy="2180183"/>
          </a:xfrm>
        </p:spPr>
        <p:txBody>
          <a:bodyPr anchor="ctr">
            <a:normAutofit/>
          </a:bodyPr>
          <a:lstStyle/>
          <a:p>
            <a:r>
              <a:rPr lang="en-CA" sz="4400" dirty="0"/>
              <a:t>Kelsey Wiebe</a:t>
            </a:r>
          </a:p>
        </p:txBody>
      </p:sp>
    </p:spTree>
    <p:extLst>
      <p:ext uri="{BB962C8B-B14F-4D97-AF65-F5344CB8AC3E}">
        <p14:creationId xmlns:p14="http://schemas.microsoft.com/office/powerpoint/2010/main" val="412607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a:extLst>
            <a:ext uri="{FF2B5EF4-FFF2-40B4-BE49-F238E27FC236}">
              <a16:creationId xmlns:a16="http://schemas.microsoft.com/office/drawing/2014/main" id="{F2B5F7D6-4954-C2CB-6267-FB9398764A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E79B75-2183-E753-AF89-FAB5E468E1C2}"/>
              </a:ext>
            </a:extLst>
          </p:cNvPr>
          <p:cNvSpPr>
            <a:spLocks noGrp="1"/>
          </p:cNvSpPr>
          <p:nvPr>
            <p:ph type="title"/>
          </p:nvPr>
        </p:nvSpPr>
        <p:spPr>
          <a:xfrm>
            <a:off x="6513533" y="45720"/>
            <a:ext cx="5209073" cy="1326321"/>
          </a:xfrm>
        </p:spPr>
        <p:txBody>
          <a:bodyPr vert="horz" lIns="91440" tIns="45720" rIns="91440" bIns="45720" rtlCol="0" anchor="ctr">
            <a:normAutofit/>
          </a:bodyPr>
          <a:lstStyle/>
          <a:p>
            <a:r>
              <a:rPr lang="en-US" dirty="0"/>
              <a:t>Troubleshooting challenges</a:t>
            </a:r>
          </a:p>
        </p:txBody>
      </p:sp>
      <p:pic>
        <p:nvPicPr>
          <p:cNvPr id="4" name="Picture 3" descr="A group of people sitting on the floor in a gym&#10;&#10;AI-generated content may be incorrect.">
            <a:extLst>
              <a:ext uri="{FF2B5EF4-FFF2-40B4-BE49-F238E27FC236}">
                <a16:creationId xmlns:a16="http://schemas.microsoft.com/office/drawing/2014/main" id="{01A0168A-02BB-60B5-6C0B-EA3A08C58A85}"/>
              </a:ext>
            </a:extLst>
          </p:cNvPr>
          <p:cNvPicPr>
            <a:picLocks noChangeAspect="1"/>
          </p:cNvPicPr>
          <p:nvPr/>
        </p:nvPicPr>
        <p:blipFill>
          <a:blip r:embed="rId3">
            <a:extLst>
              <a:ext uri="{28A0092B-C50C-407E-A947-70E740481C1C}">
                <a14:useLocalDpi xmlns:a14="http://schemas.microsoft.com/office/drawing/2010/main" val="0"/>
              </a:ext>
            </a:extLst>
          </a:blip>
          <a:srcRect l="26825" r="6508"/>
          <a:stretch>
            <a:fillRect/>
          </a:stretch>
        </p:blipFill>
        <p:spPr>
          <a:xfrm>
            <a:off x="20" y="10"/>
            <a:ext cx="6095980" cy="6857990"/>
          </a:xfrm>
          <a:prstGeom prst="rect">
            <a:avLst/>
          </a:prstGeom>
        </p:spPr>
      </p:pic>
      <p:sp>
        <p:nvSpPr>
          <p:cNvPr id="6" name="TextBox 5">
            <a:extLst>
              <a:ext uri="{FF2B5EF4-FFF2-40B4-BE49-F238E27FC236}">
                <a16:creationId xmlns:a16="http://schemas.microsoft.com/office/drawing/2014/main" id="{FF7F26BD-28C7-274D-1DB3-F48057CDBEB7}"/>
              </a:ext>
            </a:extLst>
          </p:cNvPr>
          <p:cNvSpPr txBox="1"/>
          <p:nvPr/>
        </p:nvSpPr>
        <p:spPr>
          <a:xfrm>
            <a:off x="6513534" y="1229032"/>
            <a:ext cx="5411766" cy="5413068"/>
          </a:xfrm>
          <a:prstGeom prst="rect">
            <a:avLst/>
          </a:prstGeom>
        </p:spPr>
        <p:txBody>
          <a:bodyPr vert="horz" lIns="91440" tIns="45720" rIns="91440" bIns="45720" rtlCol="0">
            <a:normAutofit/>
          </a:bodyPr>
          <a:lstStyle/>
          <a:p>
            <a:pPr marL="285750" indent="-228600" defTabSz="914400">
              <a:lnSpc>
                <a:spcPct val="110000"/>
              </a:lnSpc>
              <a:spcAft>
                <a:spcPts val="600"/>
              </a:spcAft>
              <a:buFont typeface="Arial" panose="020B0604020202020204" pitchFamily="34" charset="0"/>
              <a:buChar char="•"/>
            </a:pPr>
            <a:r>
              <a:rPr lang="en-US" sz="1600" dirty="0">
                <a:effectLst>
                  <a:outerShdw blurRad="50800" dist="38100" dir="2700000" algn="tl" rotWithShape="0">
                    <a:srgbClr val="000000">
                      <a:alpha val="48000"/>
                    </a:srgbClr>
                  </a:outerShdw>
                </a:effectLst>
              </a:rPr>
              <a:t>Attendance should be officially reported through </a:t>
            </a:r>
            <a:r>
              <a:rPr lang="en-US" sz="1600" dirty="0" err="1">
                <a:effectLst>
                  <a:outerShdw blurRad="50800" dist="38100" dir="2700000" algn="tl" rotWithShape="0">
                    <a:srgbClr val="000000">
                      <a:alpha val="48000"/>
                    </a:srgbClr>
                  </a:outerShdw>
                </a:effectLst>
              </a:rPr>
              <a:t>MyEd</a:t>
            </a:r>
            <a:r>
              <a:rPr lang="en-US" sz="1600" dirty="0">
                <a:effectLst>
                  <a:outerShdw blurRad="50800" dist="38100" dir="2700000" algn="tl" rotWithShape="0">
                    <a:srgbClr val="000000">
                      <a:alpha val="48000"/>
                    </a:srgbClr>
                  </a:outerShdw>
                </a:effectLst>
              </a:rPr>
              <a:t> so that there is accountability around attendance and so that there is more control of the students’ whereabouts</a:t>
            </a:r>
          </a:p>
          <a:p>
            <a:pPr marL="285750" indent="-228600" defTabSz="914400">
              <a:lnSpc>
                <a:spcPct val="110000"/>
              </a:lnSpc>
              <a:spcAft>
                <a:spcPts val="600"/>
              </a:spcAft>
              <a:buFont typeface="Arial" panose="020B0604020202020204" pitchFamily="34" charset="0"/>
              <a:buChar char="•"/>
            </a:pPr>
            <a:r>
              <a:rPr lang="en-US" sz="1600" dirty="0">
                <a:effectLst>
                  <a:outerShdw blurRad="50800" dist="38100" dir="2700000" algn="tl" rotWithShape="0">
                    <a:srgbClr val="000000">
                      <a:alpha val="48000"/>
                    </a:srgbClr>
                  </a:outerShdw>
                </a:effectLst>
              </a:rPr>
              <a:t>Some teachers may not buy in due to general overwhelm, fatigue about trending ideas, or oppositional feelings around advisory. Teachers should be paired up or sorted into small groups to allow teachers to share ideas, support one another, and gently hold one another accountable in enacting the new vision</a:t>
            </a:r>
          </a:p>
          <a:p>
            <a:pPr marL="285750" indent="-228600" defTabSz="914400">
              <a:lnSpc>
                <a:spcPct val="110000"/>
              </a:lnSpc>
              <a:spcAft>
                <a:spcPts val="600"/>
              </a:spcAft>
              <a:buFont typeface="Arial" panose="020B0604020202020204" pitchFamily="34" charset="0"/>
              <a:buChar char="•"/>
            </a:pPr>
            <a:r>
              <a:rPr lang="en-US" sz="1600" dirty="0">
                <a:effectLst>
                  <a:outerShdw blurRad="50800" dist="38100" dir="2700000" algn="tl" rotWithShape="0">
                    <a:srgbClr val="000000">
                      <a:alpha val="48000"/>
                    </a:srgbClr>
                  </a:outerShdw>
                </a:effectLst>
              </a:rPr>
              <a:t>The counsellors should not have their own advisory classes (as they do now), but should support and advise teachers in implementing social-emotional learning</a:t>
            </a:r>
          </a:p>
          <a:p>
            <a:pPr marL="285750" indent="-228600" defTabSz="914400">
              <a:lnSpc>
                <a:spcPct val="110000"/>
              </a:lnSpc>
              <a:spcAft>
                <a:spcPts val="600"/>
              </a:spcAft>
              <a:buFont typeface="Arial" panose="020B0604020202020204" pitchFamily="34" charset="0"/>
              <a:buChar char="•"/>
            </a:pPr>
            <a:r>
              <a:rPr lang="en-US" sz="1600" dirty="0">
                <a:effectLst>
                  <a:outerShdw blurRad="50800" dist="38100" dir="2700000" algn="tl" rotWithShape="0">
                    <a:srgbClr val="000000">
                      <a:alpha val="48000"/>
                    </a:srgbClr>
                  </a:outerShdw>
                </a:effectLst>
              </a:rPr>
              <a:t>The counsellors can troubleshoot challenges with students, pulling them aside to work issues out with them, and mediating peer challenges</a:t>
            </a:r>
          </a:p>
        </p:txBody>
      </p:sp>
      <p:cxnSp>
        <p:nvCxnSpPr>
          <p:cNvPr id="13" name="Straight Connector 12">
            <a:extLst>
              <a:ext uri="{FF2B5EF4-FFF2-40B4-BE49-F238E27FC236}">
                <a16:creationId xmlns:a16="http://schemas.microsoft.com/office/drawing/2014/main" id="{E0DCF65E-F84E-483D-83D7-A1616D5691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6560"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5604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a:extLst>
            <a:ext uri="{FF2B5EF4-FFF2-40B4-BE49-F238E27FC236}">
              <a16:creationId xmlns:a16="http://schemas.microsoft.com/office/drawing/2014/main" id="{8BDFE506-8593-9B6B-6EBB-3737428395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8E3A25-D60C-2EF7-5EE5-149014431499}"/>
              </a:ext>
            </a:extLst>
          </p:cNvPr>
          <p:cNvSpPr>
            <a:spLocks noGrp="1"/>
          </p:cNvSpPr>
          <p:nvPr>
            <p:ph type="title"/>
          </p:nvPr>
        </p:nvSpPr>
        <p:spPr>
          <a:xfrm>
            <a:off x="6880500" y="45720"/>
            <a:ext cx="4754022" cy="1326321"/>
          </a:xfrm>
        </p:spPr>
        <p:txBody>
          <a:bodyPr vert="horz" lIns="91440" tIns="45720" rIns="91440" bIns="45720" rtlCol="0" anchor="ctr">
            <a:normAutofit/>
          </a:bodyPr>
          <a:lstStyle/>
          <a:p>
            <a:r>
              <a:rPr lang="en-US" dirty="0"/>
              <a:t>review</a:t>
            </a:r>
          </a:p>
        </p:txBody>
      </p:sp>
      <p:pic>
        <p:nvPicPr>
          <p:cNvPr id="5" name="Picture 4" descr="A group of people sitting on the floor in a gym&#10;&#10;AI-generated content may be incorrect.">
            <a:extLst>
              <a:ext uri="{FF2B5EF4-FFF2-40B4-BE49-F238E27FC236}">
                <a16:creationId xmlns:a16="http://schemas.microsoft.com/office/drawing/2014/main" id="{887E2227-D359-3AB5-3873-5882F0A77F18}"/>
              </a:ext>
            </a:extLst>
          </p:cNvPr>
          <p:cNvPicPr>
            <a:picLocks noChangeAspect="1"/>
          </p:cNvPicPr>
          <p:nvPr/>
        </p:nvPicPr>
        <p:blipFill>
          <a:blip r:embed="rId3">
            <a:extLst>
              <a:ext uri="{28A0092B-C50C-407E-A947-70E740481C1C}">
                <a14:useLocalDpi xmlns:a14="http://schemas.microsoft.com/office/drawing/2010/main" val="0"/>
              </a:ext>
            </a:extLst>
          </a:blip>
          <a:srcRect l="25411" r="7922"/>
          <a:stretch>
            <a:fillRect/>
          </a:stretch>
        </p:blipFill>
        <p:spPr>
          <a:xfrm>
            <a:off x="20" y="10"/>
            <a:ext cx="6095980" cy="6857990"/>
          </a:xfrm>
          <a:prstGeom prst="rect">
            <a:avLst/>
          </a:prstGeom>
        </p:spPr>
      </p:pic>
      <p:sp>
        <p:nvSpPr>
          <p:cNvPr id="6" name="TextBox 5">
            <a:extLst>
              <a:ext uri="{FF2B5EF4-FFF2-40B4-BE49-F238E27FC236}">
                <a16:creationId xmlns:a16="http://schemas.microsoft.com/office/drawing/2014/main" id="{3FFB841E-8999-67A8-FAEC-A5BF24CE5856}"/>
              </a:ext>
            </a:extLst>
          </p:cNvPr>
          <p:cNvSpPr txBox="1"/>
          <p:nvPr/>
        </p:nvSpPr>
        <p:spPr>
          <a:xfrm>
            <a:off x="6430309" y="1278194"/>
            <a:ext cx="5571182" cy="5122606"/>
          </a:xfrm>
          <a:prstGeom prst="rect">
            <a:avLst/>
          </a:prstGeom>
        </p:spPr>
        <p:txBody>
          <a:bodyPr vert="horz" lIns="91440" tIns="45720" rIns="91440" bIns="45720" rtlCol="0">
            <a:normAutofit/>
          </a:bodyPr>
          <a:lstStyle/>
          <a:p>
            <a:pPr marL="285750" indent="-228600" defTabSz="914400">
              <a:lnSpc>
                <a:spcPct val="110000"/>
              </a:lnSpc>
              <a:spcAft>
                <a:spcPts val="600"/>
              </a:spcAft>
              <a:buFont typeface="Arial" panose="020B0604020202020204" pitchFamily="34" charset="0"/>
              <a:buChar char="•"/>
            </a:pPr>
            <a:r>
              <a:rPr lang="en-US" dirty="0">
                <a:effectLst>
                  <a:outerShdw blurRad="50800" dist="38100" dir="2700000" algn="tl" rotWithShape="0">
                    <a:srgbClr val="000000">
                      <a:alpha val="48000"/>
                    </a:srgbClr>
                  </a:outerShdw>
                </a:effectLst>
              </a:rPr>
              <a:t>At the end of the year, spend time together as an entire school staff (perhaps with a school-catered lunch) to review what went well, what could have been improved, and where we want to go in the future with advisory</a:t>
            </a:r>
          </a:p>
          <a:p>
            <a:pPr marL="285750" indent="-228600" defTabSz="914400">
              <a:lnSpc>
                <a:spcPct val="110000"/>
              </a:lnSpc>
              <a:spcAft>
                <a:spcPts val="600"/>
              </a:spcAft>
              <a:buFont typeface="Arial" panose="020B0604020202020204" pitchFamily="34" charset="0"/>
              <a:buChar char="•"/>
            </a:pPr>
            <a:r>
              <a:rPr lang="en-US" dirty="0">
                <a:effectLst>
                  <a:outerShdw blurRad="50800" dist="38100" dir="2700000" algn="tl" rotWithShape="0">
                    <a:srgbClr val="000000">
                      <a:alpha val="48000"/>
                    </a:srgbClr>
                  </a:outerShdw>
                </a:effectLst>
              </a:rPr>
              <a:t>Work together to tweak, update, and revise our school-wide vision for advisory </a:t>
            </a:r>
          </a:p>
          <a:p>
            <a:pPr marL="285750" indent="-228600" defTabSz="914400">
              <a:lnSpc>
                <a:spcPct val="110000"/>
              </a:lnSpc>
              <a:spcAft>
                <a:spcPts val="600"/>
              </a:spcAft>
              <a:buFont typeface="Arial" panose="020B0604020202020204" pitchFamily="34" charset="0"/>
              <a:buChar char="•"/>
            </a:pPr>
            <a:r>
              <a:rPr lang="en-US" dirty="0">
                <a:effectLst>
                  <a:outerShdw blurRad="50800" dist="38100" dir="2700000" algn="tl" rotWithShape="0">
                    <a:srgbClr val="000000">
                      <a:alpha val="48000"/>
                    </a:srgbClr>
                  </a:outerShdw>
                </a:effectLst>
              </a:rPr>
              <a:t>Share and celebrate successes</a:t>
            </a:r>
          </a:p>
          <a:p>
            <a:pPr marL="285750" indent="-228600" defTabSz="914400">
              <a:lnSpc>
                <a:spcPct val="110000"/>
              </a:lnSpc>
              <a:spcAft>
                <a:spcPts val="600"/>
              </a:spcAft>
              <a:buFont typeface="Arial" panose="020B0604020202020204" pitchFamily="34" charset="0"/>
              <a:buChar char="•"/>
            </a:pPr>
            <a:r>
              <a:rPr lang="en-US" dirty="0">
                <a:effectLst>
                  <a:outerShdw blurRad="50800" dist="38100" dir="2700000" algn="tl" rotWithShape="0">
                    <a:srgbClr val="000000">
                      <a:alpha val="48000"/>
                    </a:srgbClr>
                  </a:outerShdw>
                </a:effectLst>
              </a:rPr>
              <a:t>Troubleshoot challenges in small working groups, then report out to the entire staff</a:t>
            </a:r>
          </a:p>
          <a:p>
            <a:pPr marL="285750" indent="-228600" defTabSz="914400">
              <a:lnSpc>
                <a:spcPct val="110000"/>
              </a:lnSpc>
              <a:spcAft>
                <a:spcPts val="600"/>
              </a:spcAft>
              <a:buFont typeface="Arial" panose="020B0604020202020204" pitchFamily="34" charset="0"/>
              <a:buChar char="•"/>
            </a:pPr>
            <a:r>
              <a:rPr lang="en-US" dirty="0">
                <a:effectLst>
                  <a:outerShdw blurRad="50800" dist="38100" dir="2700000" algn="tl" rotWithShape="0">
                    <a:srgbClr val="000000">
                      <a:alpha val="48000"/>
                    </a:srgbClr>
                  </a:outerShdw>
                </a:effectLst>
              </a:rPr>
              <a:t>Ensure that everyone’s perspective is valued and is shared and listened to in circle</a:t>
            </a:r>
          </a:p>
          <a:p>
            <a:pPr marL="285750" indent="-228600" defTabSz="914400">
              <a:lnSpc>
                <a:spcPct val="110000"/>
              </a:lnSpc>
              <a:spcAft>
                <a:spcPts val="600"/>
              </a:spcAft>
              <a:buFont typeface="Arial" panose="020B0604020202020204" pitchFamily="34" charset="0"/>
              <a:buChar char="•"/>
            </a:pPr>
            <a:r>
              <a:rPr lang="en-US" dirty="0">
                <a:effectLst>
                  <a:outerShdw blurRad="50800" dist="38100" dir="2700000" algn="tl" rotWithShape="0">
                    <a:srgbClr val="000000">
                      <a:alpha val="48000"/>
                    </a:srgbClr>
                  </a:outerShdw>
                </a:effectLst>
              </a:rPr>
              <a:t>Make plans together for next year</a:t>
            </a:r>
          </a:p>
          <a:p>
            <a:pPr marL="285750" indent="-228600" defTabSz="914400">
              <a:lnSpc>
                <a:spcPct val="110000"/>
              </a:lnSpc>
              <a:spcAft>
                <a:spcPts val="600"/>
              </a:spcAft>
              <a:buFont typeface="Arial" panose="020B0604020202020204" pitchFamily="34" charset="0"/>
              <a:buChar char="•"/>
            </a:pPr>
            <a:r>
              <a:rPr lang="en-US" dirty="0">
                <a:effectLst>
                  <a:outerShdw blurRad="50800" dist="38100" dir="2700000" algn="tl" rotWithShape="0">
                    <a:srgbClr val="000000">
                      <a:alpha val="48000"/>
                    </a:srgbClr>
                  </a:outerShdw>
                </a:effectLst>
              </a:rPr>
              <a:t>Determine together what resources, supplies, and schedules are needed for next year</a:t>
            </a:r>
          </a:p>
        </p:txBody>
      </p:sp>
      <p:cxnSp>
        <p:nvCxnSpPr>
          <p:cNvPr id="8" name="Straight Connector 7">
            <a:extLst>
              <a:ext uri="{FF2B5EF4-FFF2-40B4-BE49-F238E27FC236}">
                <a16:creationId xmlns:a16="http://schemas.microsoft.com/office/drawing/2014/main" id="{E0DCF65E-F84E-483D-83D7-A1616D5691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6560"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0192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a:extLst>
            <a:ext uri="{FF2B5EF4-FFF2-40B4-BE49-F238E27FC236}">
              <a16:creationId xmlns:a16="http://schemas.microsoft.com/office/drawing/2014/main" id="{93CE6467-CA18-F8BA-14C3-E0D8CD0F52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2C42AF-D213-F93B-28C2-84BC1AD2DDFD}"/>
              </a:ext>
            </a:extLst>
          </p:cNvPr>
          <p:cNvSpPr>
            <a:spLocks noGrp="1"/>
          </p:cNvSpPr>
          <p:nvPr>
            <p:ph type="title"/>
          </p:nvPr>
        </p:nvSpPr>
        <p:spPr>
          <a:xfrm>
            <a:off x="752475" y="609600"/>
            <a:ext cx="3643150" cy="5603310"/>
          </a:xfrm>
        </p:spPr>
        <p:txBody>
          <a:bodyPr vert="horz" lIns="91440" tIns="45720" rIns="91440" bIns="45720" rtlCol="0">
            <a:normAutofit/>
          </a:bodyPr>
          <a:lstStyle/>
          <a:p>
            <a:r>
              <a:rPr lang="en-US" b="1" kern="1200" dirty="0">
                <a:latin typeface="+mj-lt"/>
                <a:ea typeface="+mj-ea"/>
                <a:cs typeface="+mj-cs"/>
              </a:rPr>
              <a:t>advisory at Skeena Middle School</a:t>
            </a:r>
          </a:p>
        </p:txBody>
      </p:sp>
      <p:graphicFrame>
        <p:nvGraphicFramePr>
          <p:cNvPr id="7" name="TextBox 4">
            <a:extLst>
              <a:ext uri="{FF2B5EF4-FFF2-40B4-BE49-F238E27FC236}">
                <a16:creationId xmlns:a16="http://schemas.microsoft.com/office/drawing/2014/main" id="{3227633B-CC41-1ECF-D9A0-BA89DEF1315E}"/>
              </a:ext>
            </a:extLst>
          </p:cNvPr>
          <p:cNvGraphicFramePr/>
          <p:nvPr>
            <p:extLst>
              <p:ext uri="{D42A27DB-BD31-4B8C-83A1-F6EECF244321}">
                <p14:modId xmlns:p14="http://schemas.microsoft.com/office/powerpoint/2010/main" val="1163263974"/>
              </p:ext>
            </p:extLst>
          </p:nvPr>
        </p:nvGraphicFramePr>
        <p:xfrm>
          <a:off x="5127625" y="1114425"/>
          <a:ext cx="5924550" cy="4629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traight Connector 2">
            <a:extLst>
              <a:ext uri="{FF2B5EF4-FFF2-40B4-BE49-F238E27FC236}">
                <a16:creationId xmlns:a16="http://schemas.microsoft.com/office/drawing/2014/main" id="{BDB2AF36-8454-308F-27C8-71188A84C359}"/>
              </a:ext>
            </a:extLst>
          </p:cNvPr>
          <p:cNvSpPr/>
          <p:nvPr/>
        </p:nvSpPr>
        <p:spPr>
          <a:xfrm>
            <a:off x="6096000" y="7594782"/>
            <a:ext cx="5924550" cy="0"/>
          </a:xfrm>
          <a:prstGeom prst="line">
            <a:avLst/>
          </a:prstGeom>
        </p:spPr>
        <p:style>
          <a:lnRef idx="1">
            <a:schemeClr val="accent2">
              <a:hueOff val="2212920"/>
              <a:satOff val="10201"/>
              <a:lumOff val="1569"/>
              <a:alphaOff val="0"/>
            </a:schemeClr>
          </a:lnRef>
          <a:fillRef idx="3">
            <a:schemeClr val="accent2">
              <a:hueOff val="2212920"/>
              <a:satOff val="10201"/>
              <a:lumOff val="1569"/>
              <a:alphaOff val="0"/>
            </a:schemeClr>
          </a:fillRef>
          <a:effectRef idx="2">
            <a:schemeClr val="accent2">
              <a:hueOff val="2212920"/>
              <a:satOff val="10201"/>
              <a:lumOff val="1569"/>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1737765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619AF2-6777-0570-1995-CC1473F8FC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8CE576-9E29-8D8B-97AE-95648B829AFB}"/>
              </a:ext>
            </a:extLst>
          </p:cNvPr>
          <p:cNvSpPr>
            <a:spLocks noGrp="1"/>
          </p:cNvSpPr>
          <p:nvPr>
            <p:ph type="title"/>
          </p:nvPr>
        </p:nvSpPr>
        <p:spPr>
          <a:xfrm>
            <a:off x="1720984" y="1095705"/>
            <a:ext cx="8728364" cy="689279"/>
          </a:xfrm>
        </p:spPr>
        <p:txBody>
          <a:bodyPr vert="horz" lIns="91440" tIns="45720" rIns="91440" bIns="45720" rtlCol="0" anchor="b">
            <a:normAutofit fontScale="90000"/>
          </a:bodyPr>
          <a:lstStyle/>
          <a:p>
            <a:pPr algn="ctr"/>
            <a:r>
              <a:rPr lang="en-US" sz="3600" b="1" dirty="0"/>
              <a:t>Skeena Middle School: Current situation</a:t>
            </a:r>
          </a:p>
        </p:txBody>
      </p:sp>
      <p:graphicFrame>
        <p:nvGraphicFramePr>
          <p:cNvPr id="21" name="TextBox 4">
            <a:extLst>
              <a:ext uri="{FF2B5EF4-FFF2-40B4-BE49-F238E27FC236}">
                <a16:creationId xmlns:a16="http://schemas.microsoft.com/office/drawing/2014/main" id="{F90B9DCC-F175-8F86-D1CF-2E4D5D8DEF3D}"/>
              </a:ext>
            </a:extLst>
          </p:cNvPr>
          <p:cNvGraphicFramePr/>
          <p:nvPr>
            <p:extLst>
              <p:ext uri="{D42A27DB-BD31-4B8C-83A1-F6EECF244321}">
                <p14:modId xmlns:p14="http://schemas.microsoft.com/office/powerpoint/2010/main" val="3854798151"/>
              </p:ext>
            </p:extLst>
          </p:nvPr>
        </p:nvGraphicFramePr>
        <p:xfrm>
          <a:off x="612648" y="1881051"/>
          <a:ext cx="10945037" cy="44143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0045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a:extLst>
            <a:ext uri="{FF2B5EF4-FFF2-40B4-BE49-F238E27FC236}">
              <a16:creationId xmlns:a16="http://schemas.microsoft.com/office/drawing/2014/main" id="{085C8A72-08EB-E60E-D65B-EDF56E15F9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004B39-5C6E-0093-90ED-61EE3B17A48B}"/>
              </a:ext>
            </a:extLst>
          </p:cNvPr>
          <p:cNvSpPr>
            <a:spLocks noGrp="1"/>
          </p:cNvSpPr>
          <p:nvPr>
            <p:ph type="title"/>
          </p:nvPr>
        </p:nvSpPr>
        <p:spPr>
          <a:xfrm>
            <a:off x="8154444" y="609600"/>
            <a:ext cx="3741900" cy="1326321"/>
          </a:xfrm>
        </p:spPr>
        <p:txBody>
          <a:bodyPr vert="horz" lIns="91440" tIns="45720" rIns="91440" bIns="45720" rtlCol="0" anchor="ctr">
            <a:normAutofit fontScale="90000"/>
          </a:bodyPr>
          <a:lstStyle/>
          <a:p>
            <a:r>
              <a:rPr lang="en-US" sz="3100" dirty="0"/>
              <a:t>Intentions around advisory</a:t>
            </a:r>
          </a:p>
        </p:txBody>
      </p:sp>
      <p:pic>
        <p:nvPicPr>
          <p:cNvPr id="4" name="Picture 3" descr="A building with a sign on the front&#10;&#10;AI-generated content may be incorrect.">
            <a:extLst>
              <a:ext uri="{FF2B5EF4-FFF2-40B4-BE49-F238E27FC236}">
                <a16:creationId xmlns:a16="http://schemas.microsoft.com/office/drawing/2014/main" id="{D470AD69-9CD4-EDAB-65EC-732BC729CF40}"/>
              </a:ext>
            </a:extLst>
          </p:cNvPr>
          <p:cNvPicPr>
            <a:picLocks noChangeAspect="1"/>
          </p:cNvPicPr>
          <p:nvPr/>
        </p:nvPicPr>
        <p:blipFill>
          <a:blip r:embed="rId4">
            <a:extLst>
              <a:ext uri="{28A0092B-C50C-407E-A947-70E740481C1C}">
                <a14:useLocalDpi xmlns:a14="http://schemas.microsoft.com/office/drawing/2010/main" val="0"/>
              </a:ext>
            </a:extLst>
          </a:blip>
          <a:srcRect l="17400"/>
          <a:stretch>
            <a:fillRect/>
          </a:stretch>
        </p:blipFill>
        <p:spPr>
          <a:xfrm>
            <a:off x="20" y="10"/>
            <a:ext cx="7552924" cy="6857990"/>
          </a:xfrm>
          <a:prstGeom prst="rect">
            <a:avLst/>
          </a:prstGeom>
        </p:spPr>
      </p:pic>
      <p:sp>
        <p:nvSpPr>
          <p:cNvPr id="6" name="TextBox 5">
            <a:extLst>
              <a:ext uri="{FF2B5EF4-FFF2-40B4-BE49-F238E27FC236}">
                <a16:creationId xmlns:a16="http://schemas.microsoft.com/office/drawing/2014/main" id="{3E825A86-F1C1-FF24-E404-A9E0DCBCBFC8}"/>
              </a:ext>
            </a:extLst>
          </p:cNvPr>
          <p:cNvSpPr txBox="1"/>
          <p:nvPr/>
        </p:nvSpPr>
        <p:spPr>
          <a:xfrm>
            <a:off x="8010147" y="2096064"/>
            <a:ext cx="4014210" cy="4405320"/>
          </a:xfrm>
          <a:prstGeom prst="rect">
            <a:avLst/>
          </a:prstGeom>
        </p:spPr>
        <p:txBody>
          <a:bodyPr vert="horz" lIns="91440" tIns="45720" rIns="91440" bIns="45720" rtlCol="0">
            <a:normAutofit/>
          </a:bodyPr>
          <a:lstStyle/>
          <a:p>
            <a:pPr marL="285750" indent="-228600" defTabSz="914400">
              <a:lnSpc>
                <a:spcPct val="110000"/>
              </a:lnSpc>
              <a:spcAft>
                <a:spcPts val="600"/>
              </a:spcAft>
              <a:buFont typeface="Arial" panose="020B0604020202020204" pitchFamily="34" charset="0"/>
              <a:buChar char="•"/>
            </a:pPr>
            <a:r>
              <a:rPr lang="en-US" sz="1500" dirty="0">
                <a:effectLst>
                  <a:outerShdw blurRad="50800" dist="38100" dir="2700000" algn="tl" rotWithShape="0">
                    <a:srgbClr val="000000">
                      <a:alpha val="48000"/>
                    </a:srgbClr>
                  </a:outerShdw>
                </a:effectLst>
              </a:rPr>
              <a:t>Our principal worked with Leyton </a:t>
            </a:r>
            <a:r>
              <a:rPr lang="en-US" sz="1500" dirty="0" err="1">
                <a:effectLst>
                  <a:outerShdw blurRad="50800" dist="38100" dir="2700000" algn="tl" rotWithShape="0">
                    <a:srgbClr val="000000">
                      <a:alpha val="48000"/>
                    </a:srgbClr>
                  </a:outerShdw>
                </a:effectLst>
              </a:rPr>
              <a:t>Schnellert</a:t>
            </a:r>
            <a:r>
              <a:rPr lang="en-US" sz="1500" dirty="0">
                <a:effectLst>
                  <a:outerShdw blurRad="50800" dist="38100" dir="2700000" algn="tl" rotWithShape="0">
                    <a:srgbClr val="000000">
                      <a:alpha val="48000"/>
                    </a:srgbClr>
                  </a:outerShdw>
                </a:effectLst>
              </a:rPr>
              <a:t> to plan to situate our school more as a middle school (it was previously a junior high)</a:t>
            </a:r>
          </a:p>
          <a:p>
            <a:pPr marL="285750" indent="-228600" defTabSz="914400">
              <a:lnSpc>
                <a:spcPct val="110000"/>
              </a:lnSpc>
              <a:spcAft>
                <a:spcPts val="600"/>
              </a:spcAft>
              <a:buFont typeface="Arial" panose="020B0604020202020204" pitchFamily="34" charset="0"/>
              <a:buChar char="•"/>
            </a:pPr>
            <a:r>
              <a:rPr lang="en-US" sz="1500" dirty="0">
                <a:effectLst>
                  <a:outerShdw blurRad="50800" dist="38100" dir="2700000" algn="tl" rotWithShape="0">
                    <a:srgbClr val="000000">
                      <a:alpha val="48000"/>
                    </a:srgbClr>
                  </a:outerShdw>
                </a:effectLst>
              </a:rPr>
              <a:t>Our principal has stated that advisory was meant to allow students to develop relationships with an adult in the school other than their classroom teacher. This makes sense for grade 7/8, which are set up with a core teacher. It makes less sense for grade 9, where students have up to 8 teachers</a:t>
            </a:r>
          </a:p>
          <a:p>
            <a:pPr marL="285750" indent="-228600" defTabSz="914400">
              <a:lnSpc>
                <a:spcPct val="110000"/>
              </a:lnSpc>
              <a:spcAft>
                <a:spcPts val="600"/>
              </a:spcAft>
              <a:buFont typeface="Arial" panose="020B0604020202020204" pitchFamily="34" charset="0"/>
              <a:buChar char="•"/>
            </a:pPr>
            <a:r>
              <a:rPr lang="en-US" sz="1500" dirty="0">
                <a:effectLst>
                  <a:outerShdw blurRad="50800" dist="38100" dir="2700000" algn="tl" rotWithShape="0">
                    <a:srgbClr val="000000">
                      <a:alpha val="48000"/>
                    </a:srgbClr>
                  </a:outerShdw>
                </a:effectLst>
              </a:rPr>
              <a:t>Our principal has told us many times that advisory is non-negotiable</a:t>
            </a:r>
          </a:p>
          <a:p>
            <a:pPr marL="285750" indent="-228600" defTabSz="914400">
              <a:lnSpc>
                <a:spcPct val="110000"/>
              </a:lnSpc>
              <a:spcAft>
                <a:spcPts val="600"/>
              </a:spcAft>
              <a:buFont typeface="Arial" panose="020B0604020202020204" pitchFamily="34" charset="0"/>
              <a:buChar char="•"/>
            </a:pPr>
            <a:endParaRPr lang="en-US" sz="1500" dirty="0">
              <a:effectLst>
                <a:outerShdw blurRad="50800" dist="38100" dir="2700000" algn="tl" rotWithShape="0">
                  <a:srgbClr val="000000">
                    <a:alpha val="48000"/>
                  </a:srgbClr>
                </a:outerShdw>
              </a:effectLst>
            </a:endParaRPr>
          </a:p>
        </p:txBody>
      </p:sp>
      <p:cxnSp>
        <p:nvCxnSpPr>
          <p:cNvPr id="13" name="Straight Connector 12">
            <a:extLst>
              <a:ext uri="{FF2B5EF4-FFF2-40B4-BE49-F238E27FC236}">
                <a16:creationId xmlns:a16="http://schemas.microsoft.com/office/drawing/2014/main" id="{A4F35239-EB86-4ACB-91DE-4989620C2C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92090"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1027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a:extLst>
            <a:ext uri="{FF2B5EF4-FFF2-40B4-BE49-F238E27FC236}">
              <a16:creationId xmlns:a16="http://schemas.microsoft.com/office/drawing/2014/main" id="{0F62F915-D53F-18B7-8D2A-AB8C3C0F70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0283F3-F43E-A2F4-18F7-3C234FAB8DFF}"/>
              </a:ext>
            </a:extLst>
          </p:cNvPr>
          <p:cNvSpPr>
            <a:spLocks noGrp="1"/>
          </p:cNvSpPr>
          <p:nvPr>
            <p:ph type="title"/>
          </p:nvPr>
        </p:nvSpPr>
        <p:spPr>
          <a:xfrm>
            <a:off x="6785253" y="134112"/>
            <a:ext cx="4754022" cy="1326321"/>
          </a:xfrm>
        </p:spPr>
        <p:txBody>
          <a:bodyPr vert="horz" lIns="91440" tIns="45720" rIns="91440" bIns="45720" rtlCol="0" anchor="ctr">
            <a:normAutofit/>
          </a:bodyPr>
          <a:lstStyle/>
          <a:p>
            <a:r>
              <a:rPr lang="en-US" dirty="0"/>
              <a:t>A New vision for advisory</a:t>
            </a:r>
          </a:p>
        </p:txBody>
      </p:sp>
      <p:sp>
        <p:nvSpPr>
          <p:cNvPr id="6" name="TextBox 5">
            <a:extLst>
              <a:ext uri="{FF2B5EF4-FFF2-40B4-BE49-F238E27FC236}">
                <a16:creationId xmlns:a16="http://schemas.microsoft.com/office/drawing/2014/main" id="{1DB072DC-7FB8-065C-1696-F04142DBF5BA}"/>
              </a:ext>
            </a:extLst>
          </p:cNvPr>
          <p:cNvSpPr txBox="1"/>
          <p:nvPr/>
        </p:nvSpPr>
        <p:spPr>
          <a:xfrm>
            <a:off x="6583682" y="1307592"/>
            <a:ext cx="5227314" cy="5193792"/>
          </a:xfrm>
          <a:prstGeom prst="rect">
            <a:avLst/>
          </a:prstGeom>
        </p:spPr>
        <p:txBody>
          <a:bodyPr vert="horz" lIns="91440" tIns="45720" rIns="91440" bIns="45720" rtlCol="0">
            <a:normAutofit fontScale="92500" lnSpcReduction="10000"/>
          </a:bodyPr>
          <a:lstStyle/>
          <a:p>
            <a:pPr marL="285750" indent="-228600" defTabSz="914400">
              <a:lnSpc>
                <a:spcPct val="110000"/>
              </a:lnSpc>
              <a:spcAft>
                <a:spcPts val="600"/>
              </a:spcAft>
              <a:buFont typeface="Arial" panose="020B0604020202020204" pitchFamily="34" charset="0"/>
              <a:buChar char="•"/>
            </a:pPr>
            <a:r>
              <a:rPr lang="en-US" dirty="0"/>
              <a:t>We need to coordinate together as a whole school to get on the same page about a vision for advisory</a:t>
            </a:r>
          </a:p>
          <a:p>
            <a:pPr marL="285750" indent="-228600" defTabSz="914400">
              <a:lnSpc>
                <a:spcPct val="110000"/>
              </a:lnSpc>
              <a:spcAft>
                <a:spcPts val="600"/>
              </a:spcAft>
              <a:buFont typeface="Arial" panose="020B0604020202020204" pitchFamily="34" charset="0"/>
              <a:buChar char="•"/>
            </a:pPr>
            <a:r>
              <a:rPr lang="en-US" dirty="0"/>
              <a:t>We have a great need for social-emotional learning, with many students disconnected from school and friends, and with serious incidences of bullying, online and at school</a:t>
            </a:r>
          </a:p>
          <a:p>
            <a:pPr marL="285750" indent="-228600" defTabSz="914400">
              <a:lnSpc>
                <a:spcPct val="110000"/>
              </a:lnSpc>
              <a:spcAft>
                <a:spcPts val="600"/>
              </a:spcAft>
              <a:buFont typeface="Arial" panose="020B0604020202020204" pitchFamily="34" charset="0"/>
              <a:buChar char="•"/>
            </a:pPr>
            <a:r>
              <a:rPr lang="en-US" dirty="0"/>
              <a:t>We need desperately to promote community in advisory, to make connections with and between students, and to encourage students to engage with and develop social-emotional skills</a:t>
            </a:r>
          </a:p>
          <a:p>
            <a:pPr marL="285750" indent="-228600" defTabSz="914400">
              <a:lnSpc>
                <a:spcPct val="110000"/>
              </a:lnSpc>
              <a:spcAft>
                <a:spcPts val="600"/>
              </a:spcAft>
              <a:buFont typeface="Arial" panose="020B0604020202020204" pitchFamily="34" charset="0"/>
              <a:buChar char="•"/>
            </a:pPr>
            <a:r>
              <a:rPr lang="en-US" dirty="0"/>
              <a:t>Having a schoolwide structure that standardizes advisory but still allows individual teachers to apply their own ideas, values, and interests will help develop a sense of community</a:t>
            </a:r>
          </a:p>
          <a:p>
            <a:pPr marL="285750" indent="-228600" defTabSz="914400">
              <a:lnSpc>
                <a:spcPct val="110000"/>
              </a:lnSpc>
              <a:spcAft>
                <a:spcPts val="600"/>
              </a:spcAft>
              <a:buFont typeface="Arial" panose="020B0604020202020204" pitchFamily="34" charset="0"/>
              <a:buChar char="•"/>
            </a:pPr>
            <a:r>
              <a:rPr lang="en-US" dirty="0"/>
              <a:t>We have advisory three times a week (Monday, Wednesday, Friday) for half an hour</a:t>
            </a:r>
          </a:p>
        </p:txBody>
      </p:sp>
      <p:cxnSp>
        <p:nvCxnSpPr>
          <p:cNvPr id="8" name="Straight Connector 7">
            <a:extLst>
              <a:ext uri="{FF2B5EF4-FFF2-40B4-BE49-F238E27FC236}">
                <a16:creationId xmlns:a16="http://schemas.microsoft.com/office/drawing/2014/main" id="{4C45FD1F-BA7B-CE23-91A7-AA4A6607A6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6560"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pic>
        <p:nvPicPr>
          <p:cNvPr id="3" name="Picture 2" descr="29415959_web1_skeena.middle.school.terrace">
            <a:extLst>
              <a:ext uri="{FF2B5EF4-FFF2-40B4-BE49-F238E27FC236}">
                <a16:creationId xmlns:a16="http://schemas.microsoft.com/office/drawing/2014/main" id="{D7BE950F-9B49-D546-4009-69AE08003F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689" r="24977" b="-1"/>
          <a:stretch>
            <a:fillRect/>
          </a:stretch>
        </p:blipFill>
        <p:spPr bwMode="auto">
          <a:xfrm>
            <a:off x="10580" y="10"/>
            <a:ext cx="6095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570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a:extLst>
            <a:ext uri="{FF2B5EF4-FFF2-40B4-BE49-F238E27FC236}">
              <a16:creationId xmlns:a16="http://schemas.microsoft.com/office/drawing/2014/main" id="{AFCDB9E2-FAD8-5E18-474A-FFB37AF28A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9B9DAE-2D31-6FC3-80BD-E0C8976D0485}"/>
              </a:ext>
            </a:extLst>
          </p:cNvPr>
          <p:cNvSpPr>
            <a:spLocks noGrp="1"/>
          </p:cNvSpPr>
          <p:nvPr>
            <p:ph type="title"/>
          </p:nvPr>
        </p:nvSpPr>
        <p:spPr>
          <a:xfrm>
            <a:off x="8154443" y="338328"/>
            <a:ext cx="3722921" cy="1326321"/>
          </a:xfrm>
        </p:spPr>
        <p:txBody>
          <a:bodyPr vert="horz" lIns="91440" tIns="45720" rIns="91440" bIns="45720" rtlCol="0" anchor="ctr">
            <a:normAutofit fontScale="90000"/>
          </a:bodyPr>
          <a:lstStyle/>
          <a:p>
            <a:r>
              <a:rPr lang="en-US" sz="3100" dirty="0"/>
              <a:t>Monday advisory plans</a:t>
            </a:r>
          </a:p>
        </p:txBody>
      </p:sp>
      <p:pic>
        <p:nvPicPr>
          <p:cNvPr id="4" name="Picture 3" descr="A hallway with a wooden frame&#10;&#10;AI-generated content may be incorrect.">
            <a:extLst>
              <a:ext uri="{FF2B5EF4-FFF2-40B4-BE49-F238E27FC236}">
                <a16:creationId xmlns:a16="http://schemas.microsoft.com/office/drawing/2014/main" id="{6373EB4B-7096-36BE-CE85-75ED0FF8067F}"/>
              </a:ext>
            </a:extLst>
          </p:cNvPr>
          <p:cNvPicPr>
            <a:picLocks noChangeAspect="1"/>
          </p:cNvPicPr>
          <p:nvPr/>
        </p:nvPicPr>
        <p:blipFill>
          <a:blip r:embed="rId3">
            <a:extLst>
              <a:ext uri="{28A0092B-C50C-407E-A947-70E740481C1C}">
                <a14:useLocalDpi xmlns:a14="http://schemas.microsoft.com/office/drawing/2010/main" val="0"/>
              </a:ext>
            </a:extLst>
          </a:blip>
          <a:srcRect r="31899" b="-2"/>
          <a:stretch>
            <a:fillRect/>
          </a:stretch>
        </p:blipFill>
        <p:spPr>
          <a:xfrm rot="5400000">
            <a:off x="347472" y="-347472"/>
            <a:ext cx="6858000" cy="7552944"/>
          </a:xfrm>
          <a:prstGeom prst="rect">
            <a:avLst/>
          </a:prstGeom>
        </p:spPr>
      </p:pic>
      <p:sp>
        <p:nvSpPr>
          <p:cNvPr id="6" name="TextBox 5">
            <a:extLst>
              <a:ext uri="{FF2B5EF4-FFF2-40B4-BE49-F238E27FC236}">
                <a16:creationId xmlns:a16="http://schemas.microsoft.com/office/drawing/2014/main" id="{66D0C7D9-02AF-24B2-5255-ABBF774A9E64}"/>
              </a:ext>
            </a:extLst>
          </p:cNvPr>
          <p:cNvSpPr txBox="1"/>
          <p:nvPr/>
        </p:nvSpPr>
        <p:spPr>
          <a:xfrm>
            <a:off x="7863841" y="1490472"/>
            <a:ext cx="4013526" cy="5029200"/>
          </a:xfrm>
          <a:prstGeom prst="rect">
            <a:avLst/>
          </a:prstGeom>
        </p:spPr>
        <p:txBody>
          <a:bodyPr vert="horz" lIns="91440" tIns="45720" rIns="91440" bIns="45720" rtlCol="0">
            <a:normAutofit fontScale="85000" lnSpcReduction="10000"/>
          </a:bodyPr>
          <a:lstStyle/>
          <a:p>
            <a:pPr marL="285750" indent="-228600" defTabSz="914400">
              <a:lnSpc>
                <a:spcPct val="110000"/>
              </a:lnSpc>
              <a:spcAft>
                <a:spcPts val="600"/>
              </a:spcAft>
              <a:buFont typeface="Arial" panose="020B0604020202020204" pitchFamily="34" charset="0"/>
              <a:buChar char="•"/>
            </a:pPr>
            <a:r>
              <a:rPr lang="en-US" dirty="0">
                <a:effectLst>
                  <a:outerShdw blurRad="50800" dist="38100" dir="2700000" algn="tl" rotWithShape="0">
                    <a:srgbClr val="000000">
                      <a:alpha val="48000"/>
                    </a:srgbClr>
                  </a:outerShdw>
                </a:effectLst>
              </a:rPr>
              <a:t>Monday advisory will be structured around circles</a:t>
            </a:r>
          </a:p>
          <a:p>
            <a:pPr marL="285750" indent="-228600" defTabSz="914400">
              <a:lnSpc>
                <a:spcPct val="110000"/>
              </a:lnSpc>
              <a:spcAft>
                <a:spcPts val="600"/>
              </a:spcAft>
              <a:buFont typeface="Arial" panose="020B0604020202020204" pitchFamily="34" charset="0"/>
              <a:buChar char="•"/>
            </a:pPr>
            <a:r>
              <a:rPr lang="en-US" dirty="0">
                <a:effectLst>
                  <a:outerShdw blurRad="50800" dist="38100" dir="2700000" algn="tl" rotWithShape="0">
                    <a:srgbClr val="000000">
                      <a:alpha val="48000"/>
                    </a:srgbClr>
                  </a:outerShdw>
                </a:effectLst>
              </a:rPr>
              <a:t>Teachers should run a circle to get to know the students, build connections and community, and discuss and share ideas about issues impacting students</a:t>
            </a:r>
          </a:p>
          <a:p>
            <a:pPr marL="285750" indent="-228600" defTabSz="914400">
              <a:lnSpc>
                <a:spcPct val="110000"/>
              </a:lnSpc>
              <a:spcAft>
                <a:spcPts val="600"/>
              </a:spcAft>
              <a:buFont typeface="Arial" panose="020B0604020202020204" pitchFamily="34" charset="0"/>
              <a:buChar char="•"/>
            </a:pPr>
            <a:r>
              <a:rPr lang="en-US" dirty="0">
                <a:effectLst>
                  <a:outerShdw blurRad="50800" dist="38100" dir="2700000" algn="tl" rotWithShape="0">
                    <a:srgbClr val="000000">
                      <a:alpha val="48000"/>
                    </a:srgbClr>
                  </a:outerShdw>
                </a:effectLst>
              </a:rPr>
              <a:t>Issues might include bullying, social media, phone usage, school discipline policies, school events, community events, community issues, grades vs. the proficiency scale, etc.</a:t>
            </a:r>
          </a:p>
          <a:p>
            <a:pPr marL="285750" indent="-228600" defTabSz="914400">
              <a:lnSpc>
                <a:spcPct val="110000"/>
              </a:lnSpc>
              <a:spcAft>
                <a:spcPts val="600"/>
              </a:spcAft>
              <a:buFont typeface="Arial" panose="020B0604020202020204" pitchFamily="34" charset="0"/>
              <a:buChar char="•"/>
            </a:pPr>
            <a:r>
              <a:rPr lang="en-US" dirty="0">
                <a:effectLst>
                  <a:outerShdw blurRad="50800" dist="38100" dir="2700000" algn="tl" rotWithShape="0">
                    <a:srgbClr val="000000">
                      <a:alpha val="48000"/>
                    </a:srgbClr>
                  </a:outerShdw>
                </a:effectLst>
              </a:rPr>
              <a:t>Teachers will spend time building expectations for the circle and building students’ comfort and safety with the circle format and with one another</a:t>
            </a:r>
          </a:p>
          <a:p>
            <a:pPr marL="285750" indent="-228600" defTabSz="914400">
              <a:lnSpc>
                <a:spcPct val="110000"/>
              </a:lnSpc>
              <a:spcAft>
                <a:spcPts val="600"/>
              </a:spcAft>
              <a:buFont typeface="Arial" panose="020B0604020202020204" pitchFamily="34" charset="0"/>
              <a:buChar char="•"/>
            </a:pPr>
            <a:r>
              <a:rPr lang="en-US" dirty="0">
                <a:effectLst>
                  <a:outerShdw blurRad="50800" dist="38100" dir="2700000" algn="tl" rotWithShape="0">
                    <a:srgbClr val="000000">
                      <a:alpha val="48000"/>
                    </a:srgbClr>
                  </a:outerShdw>
                </a:effectLst>
              </a:rPr>
              <a:t>Circles may be broadly interpreted, and teachers will run their circles according to what works for them and their classes</a:t>
            </a:r>
          </a:p>
        </p:txBody>
      </p:sp>
      <p:cxnSp>
        <p:nvCxnSpPr>
          <p:cNvPr id="20" name="Straight Connector 19">
            <a:extLst>
              <a:ext uri="{FF2B5EF4-FFF2-40B4-BE49-F238E27FC236}">
                <a16:creationId xmlns:a16="http://schemas.microsoft.com/office/drawing/2014/main" id="{A4F35239-EB86-4ACB-91DE-4989620C2C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92090"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4879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a:extLst>
            <a:ext uri="{FF2B5EF4-FFF2-40B4-BE49-F238E27FC236}">
              <a16:creationId xmlns:a16="http://schemas.microsoft.com/office/drawing/2014/main" id="{F18EB2E9-5C8E-44B5-74DC-87B0A3CE1C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3268C0-38FD-CDE8-BE92-40B256E48AA9}"/>
              </a:ext>
            </a:extLst>
          </p:cNvPr>
          <p:cNvSpPr>
            <a:spLocks noGrp="1"/>
          </p:cNvSpPr>
          <p:nvPr>
            <p:ph type="title"/>
          </p:nvPr>
        </p:nvSpPr>
        <p:spPr>
          <a:xfrm>
            <a:off x="6867804" y="0"/>
            <a:ext cx="4754022" cy="1326321"/>
          </a:xfrm>
        </p:spPr>
        <p:txBody>
          <a:bodyPr vert="horz" lIns="91440" tIns="45720" rIns="91440" bIns="45720" rtlCol="0" anchor="ctr">
            <a:normAutofit/>
          </a:bodyPr>
          <a:lstStyle/>
          <a:p>
            <a:r>
              <a:rPr lang="en-US" dirty="0"/>
              <a:t>Wednesday advisory plans</a:t>
            </a:r>
          </a:p>
        </p:txBody>
      </p:sp>
      <p:pic>
        <p:nvPicPr>
          <p:cNvPr id="4" name="Picture 3" descr="A child walking in a room with many blue chairs&#10;&#10;AI-generated content may be incorrect.">
            <a:extLst>
              <a:ext uri="{FF2B5EF4-FFF2-40B4-BE49-F238E27FC236}">
                <a16:creationId xmlns:a16="http://schemas.microsoft.com/office/drawing/2014/main" id="{28344C99-65D0-BC9E-E314-B24860FB637E}"/>
              </a:ext>
            </a:extLst>
          </p:cNvPr>
          <p:cNvPicPr>
            <a:picLocks noChangeAspect="1"/>
          </p:cNvPicPr>
          <p:nvPr/>
        </p:nvPicPr>
        <p:blipFill>
          <a:blip r:embed="rId3">
            <a:extLst>
              <a:ext uri="{28A0092B-C50C-407E-A947-70E740481C1C}">
                <a14:useLocalDpi xmlns:a14="http://schemas.microsoft.com/office/drawing/2010/main" val="0"/>
              </a:ext>
            </a:extLst>
          </a:blip>
          <a:srcRect l="16027" r="17307"/>
          <a:stretch>
            <a:fillRect/>
          </a:stretch>
        </p:blipFill>
        <p:spPr>
          <a:xfrm>
            <a:off x="20" y="10"/>
            <a:ext cx="6095980" cy="6857990"/>
          </a:xfrm>
          <a:prstGeom prst="rect">
            <a:avLst/>
          </a:prstGeom>
        </p:spPr>
      </p:pic>
      <p:sp>
        <p:nvSpPr>
          <p:cNvPr id="6" name="TextBox 5">
            <a:extLst>
              <a:ext uri="{FF2B5EF4-FFF2-40B4-BE49-F238E27FC236}">
                <a16:creationId xmlns:a16="http://schemas.microsoft.com/office/drawing/2014/main" id="{769115E2-C8F8-9F0B-E019-539660E95044}"/>
              </a:ext>
            </a:extLst>
          </p:cNvPr>
          <p:cNvSpPr txBox="1"/>
          <p:nvPr/>
        </p:nvSpPr>
        <p:spPr>
          <a:xfrm>
            <a:off x="6513533" y="1181100"/>
            <a:ext cx="5462565" cy="5676900"/>
          </a:xfrm>
          <a:prstGeom prst="rect">
            <a:avLst/>
          </a:prstGeom>
        </p:spPr>
        <p:txBody>
          <a:bodyPr vert="horz" lIns="91440" tIns="45720" rIns="91440" bIns="45720" rtlCol="0">
            <a:normAutofit fontScale="92500" lnSpcReduction="10000"/>
          </a:bodyPr>
          <a:lstStyle/>
          <a:p>
            <a:pPr marL="285750" indent="-228600" defTabSz="914400">
              <a:lnSpc>
                <a:spcPct val="110000"/>
              </a:lnSpc>
              <a:spcAft>
                <a:spcPts val="600"/>
              </a:spcAft>
              <a:buFont typeface="Arial" panose="020B0604020202020204" pitchFamily="34" charset="0"/>
              <a:buChar char="•"/>
            </a:pPr>
            <a:r>
              <a:rPr lang="en-US" sz="1600" dirty="0">
                <a:effectLst>
                  <a:outerShdw blurRad="50800" dist="38100" dir="2700000" algn="tl" rotWithShape="0">
                    <a:srgbClr val="000000">
                      <a:alpha val="48000"/>
                    </a:srgbClr>
                  </a:outerShdw>
                </a:effectLst>
              </a:rPr>
              <a:t>On Wednesdays, students will participate in a school-wide mentorship program</a:t>
            </a:r>
          </a:p>
          <a:p>
            <a:pPr marL="285750" indent="-228600" defTabSz="914400">
              <a:lnSpc>
                <a:spcPct val="110000"/>
              </a:lnSpc>
              <a:spcAft>
                <a:spcPts val="600"/>
              </a:spcAft>
              <a:buFont typeface="Arial" panose="020B0604020202020204" pitchFamily="34" charset="0"/>
              <a:buChar char="•"/>
            </a:pPr>
            <a:r>
              <a:rPr lang="en-US" sz="1600" dirty="0">
                <a:effectLst>
                  <a:outerShdw blurRad="50800" dist="38100" dir="2700000" algn="tl" rotWithShape="0">
                    <a:srgbClr val="000000">
                      <a:alpha val="48000"/>
                    </a:srgbClr>
                  </a:outerShdw>
                </a:effectLst>
              </a:rPr>
              <a:t>Mentoring will be fluid: students will mentor same-age or younger peers academically and socially</a:t>
            </a:r>
          </a:p>
          <a:p>
            <a:pPr marL="285750" indent="-228600" defTabSz="914400">
              <a:lnSpc>
                <a:spcPct val="110000"/>
              </a:lnSpc>
              <a:spcAft>
                <a:spcPts val="600"/>
              </a:spcAft>
              <a:buFont typeface="Arial" panose="020B0604020202020204" pitchFamily="34" charset="0"/>
              <a:buChar char="•"/>
            </a:pPr>
            <a:r>
              <a:rPr lang="en-US" sz="1600" dirty="0"/>
              <a:t>Peer tutoring program with students who want additional academic support</a:t>
            </a:r>
          </a:p>
          <a:p>
            <a:pPr marL="285750" indent="-228600" defTabSz="914400">
              <a:lnSpc>
                <a:spcPct val="110000"/>
              </a:lnSpc>
              <a:spcAft>
                <a:spcPts val="600"/>
              </a:spcAft>
              <a:buFont typeface="Arial" panose="020B0604020202020204" pitchFamily="34" charset="0"/>
              <a:buChar char="•"/>
            </a:pPr>
            <a:r>
              <a:rPr lang="en-US" sz="1600" dirty="0"/>
              <a:t>Peer counselling program with students who receive mediation and counselling training to help mediate peer and social-emotional challenges</a:t>
            </a:r>
          </a:p>
          <a:p>
            <a:pPr marL="742950" lvl="1" indent="-228600" defTabSz="914400">
              <a:lnSpc>
                <a:spcPct val="110000"/>
              </a:lnSpc>
              <a:spcAft>
                <a:spcPts val="600"/>
              </a:spcAft>
              <a:buFont typeface="Arial" panose="020B0604020202020204" pitchFamily="34" charset="0"/>
              <a:buChar char="•"/>
            </a:pPr>
            <a:r>
              <a:rPr lang="en-US" sz="1600" dirty="0"/>
              <a:t>Students are especially willing to listen to and learn from older peers, so this is an excellent opportunity to effect change in ongoing challenges of racism, sexism, homophobia, and transphobia at our school</a:t>
            </a:r>
          </a:p>
          <a:p>
            <a:pPr marL="285750" indent="-228600" defTabSz="914400">
              <a:lnSpc>
                <a:spcPct val="110000"/>
              </a:lnSpc>
              <a:spcAft>
                <a:spcPts val="600"/>
              </a:spcAft>
              <a:buFont typeface="Arial" panose="020B0604020202020204" pitchFamily="34" charset="0"/>
              <a:buChar char="•"/>
            </a:pPr>
            <a:r>
              <a:rPr lang="en-US" sz="1600" dirty="0"/>
              <a:t>Guest teaching opportunities for students to share their interests, ideas, and experiences</a:t>
            </a:r>
          </a:p>
          <a:p>
            <a:pPr marL="285750" indent="-228600" defTabSz="914400">
              <a:lnSpc>
                <a:spcPct val="110000"/>
              </a:lnSpc>
              <a:spcAft>
                <a:spcPts val="600"/>
              </a:spcAft>
              <a:buFont typeface="Arial" panose="020B0604020202020204" pitchFamily="34" charset="0"/>
              <a:buChar char="•"/>
            </a:pPr>
            <a:r>
              <a:rPr lang="en-US" sz="1600" dirty="0"/>
              <a:t>Coaching opportunities for athletic students to mentor younger students in specific skills</a:t>
            </a:r>
          </a:p>
          <a:p>
            <a:pPr marL="285750" indent="-228600" defTabSz="914400">
              <a:lnSpc>
                <a:spcPct val="110000"/>
              </a:lnSpc>
              <a:spcAft>
                <a:spcPts val="600"/>
              </a:spcAft>
              <a:buFont typeface="Arial" panose="020B0604020202020204" pitchFamily="34" charset="0"/>
              <a:buChar char="•"/>
            </a:pPr>
            <a:r>
              <a:rPr lang="en-US" sz="1600" dirty="0"/>
              <a:t>There should be as much choice as possible</a:t>
            </a:r>
          </a:p>
          <a:p>
            <a:pPr marL="285750" indent="-228600" defTabSz="914400">
              <a:lnSpc>
                <a:spcPct val="110000"/>
              </a:lnSpc>
              <a:spcAft>
                <a:spcPts val="600"/>
              </a:spcAft>
              <a:buFont typeface="Arial" panose="020B0604020202020204" pitchFamily="34" charset="0"/>
              <a:buChar char="•"/>
            </a:pPr>
            <a:r>
              <a:rPr lang="en-US" sz="1600" dirty="0">
                <a:effectLst>
                  <a:outerShdw blurRad="50800" dist="38100" dir="2700000" algn="tl" rotWithShape="0">
                    <a:srgbClr val="000000">
                      <a:alpha val="48000"/>
                    </a:srgbClr>
                  </a:outerShdw>
                </a:effectLst>
              </a:rPr>
              <a:t>The openness and diversity of the mentoring program will allow all students’ needs, interests, and capabilities to be </a:t>
            </a:r>
            <a:r>
              <a:rPr lang="en-US" sz="1600" dirty="0" err="1">
                <a:effectLst>
                  <a:outerShdw blurRad="50800" dist="38100" dir="2700000" algn="tl" rotWithShape="0">
                    <a:srgbClr val="000000">
                      <a:alpha val="48000"/>
                    </a:srgbClr>
                  </a:outerShdw>
                </a:effectLst>
              </a:rPr>
              <a:t>honoured</a:t>
            </a:r>
            <a:endParaRPr lang="en-US" sz="1400" dirty="0">
              <a:effectLst>
                <a:outerShdw blurRad="50800" dist="38100" dir="2700000" algn="tl" rotWithShape="0">
                  <a:srgbClr val="000000">
                    <a:alpha val="48000"/>
                  </a:srgbClr>
                </a:outerShdw>
              </a:effectLst>
            </a:endParaRPr>
          </a:p>
          <a:p>
            <a:pPr marL="285750" indent="-228600" defTabSz="914400">
              <a:lnSpc>
                <a:spcPct val="110000"/>
              </a:lnSpc>
              <a:spcAft>
                <a:spcPts val="600"/>
              </a:spcAft>
              <a:buFont typeface="Arial" panose="020B0604020202020204" pitchFamily="34" charset="0"/>
              <a:buChar char="•"/>
            </a:pPr>
            <a:endParaRPr lang="en-US" sz="1400" dirty="0">
              <a:effectLst>
                <a:outerShdw blurRad="50800" dist="38100" dir="2700000" algn="tl" rotWithShape="0">
                  <a:srgbClr val="000000">
                    <a:alpha val="48000"/>
                  </a:srgbClr>
                </a:outerShdw>
              </a:effectLst>
            </a:endParaRPr>
          </a:p>
          <a:p>
            <a:pPr marL="285750" indent="-228600" defTabSz="914400">
              <a:lnSpc>
                <a:spcPct val="110000"/>
              </a:lnSpc>
              <a:spcAft>
                <a:spcPts val="600"/>
              </a:spcAft>
              <a:buFont typeface="Arial" panose="020B0604020202020204" pitchFamily="34" charset="0"/>
              <a:buChar char="•"/>
            </a:pPr>
            <a:endParaRPr lang="en-US" sz="1400" dirty="0">
              <a:effectLst>
                <a:outerShdw blurRad="50800" dist="38100" dir="2700000" algn="tl" rotWithShape="0">
                  <a:srgbClr val="000000">
                    <a:alpha val="48000"/>
                  </a:srgbClr>
                </a:outerShdw>
              </a:effectLst>
            </a:endParaRPr>
          </a:p>
        </p:txBody>
      </p:sp>
      <p:cxnSp>
        <p:nvCxnSpPr>
          <p:cNvPr id="13" name="Straight Connector 12">
            <a:extLst>
              <a:ext uri="{FF2B5EF4-FFF2-40B4-BE49-F238E27FC236}">
                <a16:creationId xmlns:a16="http://schemas.microsoft.com/office/drawing/2014/main" id="{E0DCF65E-F84E-483D-83D7-A1616D5691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6560"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917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a:extLst>
            <a:ext uri="{FF2B5EF4-FFF2-40B4-BE49-F238E27FC236}">
              <a16:creationId xmlns:a16="http://schemas.microsoft.com/office/drawing/2014/main" id="{A5A2E74E-7FB3-06F0-4E3D-5B32DC7957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B89114-6527-45D6-CDBF-08B2CEC4FE43}"/>
              </a:ext>
            </a:extLst>
          </p:cNvPr>
          <p:cNvSpPr>
            <a:spLocks noGrp="1"/>
          </p:cNvSpPr>
          <p:nvPr>
            <p:ph type="title"/>
          </p:nvPr>
        </p:nvSpPr>
        <p:spPr>
          <a:xfrm>
            <a:off x="6924351" y="337930"/>
            <a:ext cx="4754022" cy="1326321"/>
          </a:xfrm>
        </p:spPr>
        <p:txBody>
          <a:bodyPr vert="horz" lIns="91440" tIns="45720" rIns="91440" bIns="45720" rtlCol="0" anchor="ctr">
            <a:normAutofit/>
          </a:bodyPr>
          <a:lstStyle/>
          <a:p>
            <a:r>
              <a:rPr lang="en-US" dirty="0"/>
              <a:t>Friday advisory plans</a:t>
            </a:r>
          </a:p>
        </p:txBody>
      </p:sp>
      <p:pic>
        <p:nvPicPr>
          <p:cNvPr id="4" name="Picture 3" descr="A group of people sitting at tables in a large room&#10;&#10;AI-generated content may be incorrect.">
            <a:extLst>
              <a:ext uri="{FF2B5EF4-FFF2-40B4-BE49-F238E27FC236}">
                <a16:creationId xmlns:a16="http://schemas.microsoft.com/office/drawing/2014/main" id="{D2148896-6845-8833-DAB4-7B4E865D733E}"/>
              </a:ext>
            </a:extLst>
          </p:cNvPr>
          <p:cNvPicPr>
            <a:picLocks noChangeAspect="1"/>
          </p:cNvPicPr>
          <p:nvPr/>
        </p:nvPicPr>
        <p:blipFill>
          <a:blip r:embed="rId3">
            <a:extLst>
              <a:ext uri="{28A0092B-C50C-407E-A947-70E740481C1C}">
                <a14:useLocalDpi xmlns:a14="http://schemas.microsoft.com/office/drawing/2010/main" val="0"/>
              </a:ext>
            </a:extLst>
          </a:blip>
          <a:srcRect l="33218" r="116"/>
          <a:stretch>
            <a:fillRect/>
          </a:stretch>
        </p:blipFill>
        <p:spPr>
          <a:xfrm>
            <a:off x="20" y="10"/>
            <a:ext cx="6095980" cy="6857990"/>
          </a:xfrm>
          <a:prstGeom prst="rect">
            <a:avLst/>
          </a:prstGeom>
        </p:spPr>
      </p:pic>
      <p:sp>
        <p:nvSpPr>
          <p:cNvPr id="6" name="TextBox 5">
            <a:extLst>
              <a:ext uri="{FF2B5EF4-FFF2-40B4-BE49-F238E27FC236}">
                <a16:creationId xmlns:a16="http://schemas.microsoft.com/office/drawing/2014/main" id="{3D23CA48-F4B8-614F-8B4B-FF13C8DD900E}"/>
              </a:ext>
            </a:extLst>
          </p:cNvPr>
          <p:cNvSpPr txBox="1"/>
          <p:nvPr/>
        </p:nvSpPr>
        <p:spPr>
          <a:xfrm>
            <a:off x="6513533" y="1664251"/>
            <a:ext cx="5479679" cy="4855819"/>
          </a:xfrm>
          <a:prstGeom prst="rect">
            <a:avLst/>
          </a:prstGeom>
        </p:spPr>
        <p:txBody>
          <a:bodyPr vert="horz" lIns="91440" tIns="45720" rIns="91440" bIns="45720" rtlCol="0">
            <a:normAutofit fontScale="85000" lnSpcReduction="20000"/>
          </a:bodyPr>
          <a:lstStyle/>
          <a:p>
            <a:pPr marL="285750" indent="-228600" defTabSz="914400">
              <a:lnSpc>
                <a:spcPct val="120000"/>
              </a:lnSpc>
              <a:spcAft>
                <a:spcPts val="600"/>
              </a:spcAft>
              <a:buFont typeface="Arial" panose="020B0604020202020204" pitchFamily="34" charset="0"/>
              <a:buChar char="•"/>
            </a:pPr>
            <a:r>
              <a:rPr lang="en-US" dirty="0">
                <a:effectLst>
                  <a:outerShdw blurRad="50800" dist="38100" dir="2700000" algn="tl" rotWithShape="0">
                    <a:srgbClr val="000000">
                      <a:alpha val="48000"/>
                    </a:srgbClr>
                  </a:outerShdw>
                </a:effectLst>
              </a:rPr>
              <a:t>On Fridays, students will participate in more explicit social-emotional learning and discussions</a:t>
            </a:r>
          </a:p>
          <a:p>
            <a:pPr marL="285750" indent="-228600" defTabSz="914400">
              <a:lnSpc>
                <a:spcPct val="120000"/>
              </a:lnSpc>
              <a:spcAft>
                <a:spcPts val="600"/>
              </a:spcAft>
              <a:buFont typeface="Arial" panose="020B0604020202020204" pitchFamily="34" charset="0"/>
              <a:buChar char="•"/>
            </a:pPr>
            <a:r>
              <a:rPr lang="en-US" dirty="0">
                <a:effectLst>
                  <a:outerShdw blurRad="50800" dist="38100" dir="2700000" algn="tl" rotWithShape="0">
                    <a:srgbClr val="000000">
                      <a:alpha val="48000"/>
                    </a:srgbClr>
                  </a:outerShdw>
                </a:effectLst>
              </a:rPr>
              <a:t>Teachers will facilitate learning, practice, and discussion about collaborative problem-solving, identity workshops, peer challenges, anxiety,  mental health, sexism, what good relationships look like, and racism</a:t>
            </a:r>
          </a:p>
          <a:p>
            <a:pPr marL="285750" indent="-228600" defTabSz="914400">
              <a:lnSpc>
                <a:spcPct val="120000"/>
              </a:lnSpc>
              <a:spcAft>
                <a:spcPts val="600"/>
              </a:spcAft>
              <a:buFont typeface="Arial" panose="020B0604020202020204" pitchFamily="34" charset="0"/>
              <a:buChar char="•"/>
            </a:pPr>
            <a:r>
              <a:rPr lang="en-US" dirty="0">
                <a:effectLst>
                  <a:outerShdw blurRad="50800" dist="38100" dir="2700000" algn="tl" rotWithShape="0">
                    <a:srgbClr val="000000">
                      <a:alpha val="48000"/>
                    </a:srgbClr>
                  </a:outerShdw>
                </a:effectLst>
              </a:rPr>
              <a:t>They will do so through resources found and shared by the librarian, the counsellors, and the Indigenous support workers at our school</a:t>
            </a:r>
          </a:p>
          <a:p>
            <a:pPr marL="285750" indent="-228600" defTabSz="914400">
              <a:lnSpc>
                <a:spcPct val="120000"/>
              </a:lnSpc>
              <a:spcAft>
                <a:spcPts val="600"/>
              </a:spcAft>
              <a:buFont typeface="Arial" panose="020B0604020202020204" pitchFamily="34" charset="0"/>
              <a:buChar char="•"/>
            </a:pPr>
            <a:r>
              <a:rPr lang="en-US" dirty="0">
                <a:effectLst>
                  <a:outerShdw blurRad="50800" dist="38100" dir="2700000" algn="tl" rotWithShape="0">
                    <a:srgbClr val="000000">
                      <a:alpha val="48000"/>
                    </a:srgbClr>
                  </a:outerShdw>
                </a:effectLst>
              </a:rPr>
              <a:t>Some of this learning might be through Open Parachute and </a:t>
            </a:r>
            <a:r>
              <a:rPr lang="en-US" dirty="0" err="1">
                <a:effectLst>
                  <a:outerShdw blurRad="50800" dist="38100" dir="2700000" algn="tl" rotWithShape="0">
                    <a:srgbClr val="000000">
                      <a:alpha val="48000"/>
                    </a:srgbClr>
                  </a:outerShdw>
                </a:effectLst>
              </a:rPr>
              <a:t>PrevNet</a:t>
            </a:r>
            <a:r>
              <a:rPr lang="en-US" dirty="0">
                <a:effectLst>
                  <a:outerShdw blurRad="50800" dist="38100" dir="2700000" algn="tl" rotWithShape="0">
                    <a:srgbClr val="000000">
                      <a:alpha val="48000"/>
                    </a:srgbClr>
                  </a:outerShdw>
                </a:effectLst>
              </a:rPr>
              <a:t>, but it could also be more teacher- and student-led</a:t>
            </a:r>
          </a:p>
          <a:p>
            <a:pPr marL="285750" indent="-228600" defTabSz="914400">
              <a:lnSpc>
                <a:spcPct val="120000"/>
              </a:lnSpc>
              <a:spcAft>
                <a:spcPts val="600"/>
              </a:spcAft>
              <a:buFont typeface="Arial" panose="020B0604020202020204" pitchFamily="34" charset="0"/>
              <a:buChar char="•"/>
            </a:pPr>
            <a:r>
              <a:rPr lang="en-US" dirty="0">
                <a:effectLst>
                  <a:outerShdw blurRad="50800" dist="38100" dir="2700000" algn="tl" rotWithShape="0">
                    <a:srgbClr val="000000">
                      <a:alpha val="48000"/>
                    </a:srgbClr>
                  </a:outerShdw>
                </a:effectLst>
              </a:rPr>
              <a:t>Each class will dig into the skills and challenges specifically needed in that class, as identified by the teachers and by the students themselves in collaborative discussion</a:t>
            </a:r>
          </a:p>
          <a:p>
            <a:pPr marL="285750" indent="-228600" defTabSz="914400">
              <a:lnSpc>
                <a:spcPct val="120000"/>
              </a:lnSpc>
              <a:spcAft>
                <a:spcPts val="600"/>
              </a:spcAft>
              <a:buFont typeface="Arial" panose="020B0604020202020204" pitchFamily="34" charset="0"/>
              <a:buChar char="•"/>
            </a:pPr>
            <a:r>
              <a:rPr lang="en-US" dirty="0">
                <a:effectLst>
                  <a:outerShdw blurRad="50800" dist="38100" dir="2700000" algn="tl" rotWithShape="0">
                    <a:srgbClr val="000000">
                      <a:alpha val="48000"/>
                    </a:srgbClr>
                  </a:outerShdw>
                </a:effectLst>
              </a:rPr>
              <a:t>Teachers will work to build and </a:t>
            </a:r>
            <a:r>
              <a:rPr lang="en-US" dirty="0" err="1">
                <a:effectLst>
                  <a:outerShdw blurRad="50800" dist="38100" dir="2700000" algn="tl" rotWithShape="0">
                    <a:srgbClr val="000000">
                      <a:alpha val="48000"/>
                    </a:srgbClr>
                  </a:outerShdw>
                </a:effectLst>
              </a:rPr>
              <a:t>honour</a:t>
            </a:r>
            <a:r>
              <a:rPr lang="en-US" dirty="0">
                <a:effectLst>
                  <a:outerShdw blurRad="50800" dist="38100" dir="2700000" algn="tl" rotWithShape="0">
                    <a:srgbClr val="000000">
                      <a:alpha val="48000"/>
                    </a:srgbClr>
                  </a:outerShdw>
                </a:effectLst>
              </a:rPr>
              <a:t> student capacity for such learning and discussions, and will work to make it as relevant and hands-on as possible for the students</a:t>
            </a:r>
          </a:p>
        </p:txBody>
      </p:sp>
      <p:cxnSp>
        <p:nvCxnSpPr>
          <p:cNvPr id="13" name="Straight Connector 12">
            <a:extLst>
              <a:ext uri="{FF2B5EF4-FFF2-40B4-BE49-F238E27FC236}">
                <a16:creationId xmlns:a16="http://schemas.microsoft.com/office/drawing/2014/main" id="{E0DCF65E-F84E-483D-83D7-A1616D5691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6560"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5136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a:extLst>
            <a:ext uri="{FF2B5EF4-FFF2-40B4-BE49-F238E27FC236}">
              <a16:creationId xmlns:a16="http://schemas.microsoft.com/office/drawing/2014/main" id="{15BC825D-AC60-97C7-E42F-0480833A7F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D0C93E-1CD7-6FE1-0A07-A8DCF2CC9B70}"/>
              </a:ext>
            </a:extLst>
          </p:cNvPr>
          <p:cNvSpPr>
            <a:spLocks noGrp="1"/>
          </p:cNvSpPr>
          <p:nvPr>
            <p:ph type="title"/>
          </p:nvPr>
        </p:nvSpPr>
        <p:spPr>
          <a:xfrm>
            <a:off x="6696414" y="225552"/>
            <a:ext cx="4754022" cy="1326321"/>
          </a:xfrm>
        </p:spPr>
        <p:txBody>
          <a:bodyPr vert="horz" lIns="91440" tIns="45720" rIns="91440" bIns="45720" rtlCol="0" anchor="ctr">
            <a:normAutofit/>
          </a:bodyPr>
          <a:lstStyle/>
          <a:p>
            <a:r>
              <a:rPr lang="en-US" dirty="0"/>
              <a:t>resources</a:t>
            </a:r>
          </a:p>
        </p:txBody>
      </p:sp>
      <p:pic>
        <p:nvPicPr>
          <p:cNvPr id="4" name="Picture 3" descr="A long shot of a building&#10;&#10;AI-generated content may be incorrect.">
            <a:extLst>
              <a:ext uri="{FF2B5EF4-FFF2-40B4-BE49-F238E27FC236}">
                <a16:creationId xmlns:a16="http://schemas.microsoft.com/office/drawing/2014/main" id="{96F69957-F9F2-2867-B276-9E34A5D57BCF}"/>
              </a:ext>
            </a:extLst>
          </p:cNvPr>
          <p:cNvPicPr>
            <a:picLocks noChangeAspect="1"/>
          </p:cNvPicPr>
          <p:nvPr/>
        </p:nvPicPr>
        <p:blipFill>
          <a:blip r:embed="rId3">
            <a:extLst>
              <a:ext uri="{28A0092B-C50C-407E-A947-70E740481C1C}">
                <a14:useLocalDpi xmlns:a14="http://schemas.microsoft.com/office/drawing/2010/main" val="0"/>
              </a:ext>
            </a:extLst>
          </a:blip>
          <a:srcRect l="24151" r="9182"/>
          <a:stretch>
            <a:fillRect/>
          </a:stretch>
        </p:blipFill>
        <p:spPr>
          <a:xfrm>
            <a:off x="20" y="10"/>
            <a:ext cx="6095980" cy="6857990"/>
          </a:xfrm>
          <a:prstGeom prst="rect">
            <a:avLst/>
          </a:prstGeom>
        </p:spPr>
      </p:pic>
      <p:sp>
        <p:nvSpPr>
          <p:cNvPr id="6" name="TextBox 5">
            <a:extLst>
              <a:ext uri="{FF2B5EF4-FFF2-40B4-BE49-F238E27FC236}">
                <a16:creationId xmlns:a16="http://schemas.microsoft.com/office/drawing/2014/main" id="{D1D95DA2-7588-F1CB-6841-C3569EFFA128}"/>
              </a:ext>
            </a:extLst>
          </p:cNvPr>
          <p:cNvSpPr txBox="1"/>
          <p:nvPr/>
        </p:nvSpPr>
        <p:spPr>
          <a:xfrm>
            <a:off x="6486101" y="1234440"/>
            <a:ext cx="5412989" cy="5212079"/>
          </a:xfrm>
          <a:prstGeom prst="rect">
            <a:avLst/>
          </a:prstGeom>
        </p:spPr>
        <p:txBody>
          <a:bodyPr vert="horz" lIns="91440" tIns="45720" rIns="91440" bIns="45720" rtlCol="0">
            <a:normAutofit fontScale="92500" lnSpcReduction="20000"/>
          </a:bodyPr>
          <a:lstStyle/>
          <a:p>
            <a:pPr marL="285750" indent="-228600" defTabSz="914400">
              <a:lnSpc>
                <a:spcPct val="110000"/>
              </a:lnSpc>
              <a:spcAft>
                <a:spcPts val="600"/>
              </a:spcAft>
              <a:buFont typeface="Arial" panose="020B0604020202020204" pitchFamily="34" charset="0"/>
              <a:buChar char="•"/>
            </a:pPr>
            <a:r>
              <a:rPr lang="en-US" dirty="0">
                <a:effectLst>
                  <a:outerShdw blurRad="50800" dist="38100" dir="2700000" algn="tl" rotWithShape="0">
                    <a:srgbClr val="000000">
                      <a:alpha val="48000"/>
                    </a:srgbClr>
                  </a:outerShdw>
                </a:effectLst>
              </a:rPr>
              <a:t>All teachers, new and returning, will receive an Advisory Policy from the administration at the beginning of each year where they are given the collaborative vision of advisory, its operational setup, and a list of best practices. This will ensure that everyone gets and remains on the same page</a:t>
            </a:r>
          </a:p>
          <a:p>
            <a:pPr marL="285750" indent="-228600" defTabSz="914400">
              <a:lnSpc>
                <a:spcPct val="110000"/>
              </a:lnSpc>
              <a:spcAft>
                <a:spcPts val="600"/>
              </a:spcAft>
              <a:buFont typeface="Arial" panose="020B0604020202020204" pitchFamily="34" charset="0"/>
              <a:buChar char="•"/>
            </a:pPr>
            <a:r>
              <a:rPr lang="en-US" dirty="0">
                <a:effectLst>
                  <a:outerShdw blurRad="50800" dist="38100" dir="2700000" algn="tl" rotWithShape="0">
                    <a:srgbClr val="000000">
                      <a:alpha val="48000"/>
                    </a:srgbClr>
                  </a:outerShdw>
                </a:effectLst>
              </a:rPr>
              <a:t>Available resources should be shared in an advisory </a:t>
            </a:r>
            <a:r>
              <a:rPr lang="en-US" dirty="0" err="1">
                <a:effectLst>
                  <a:outerShdw blurRad="50800" dist="38100" dir="2700000" algn="tl" rotWithShape="0">
                    <a:srgbClr val="000000">
                      <a:alpha val="48000"/>
                    </a:srgbClr>
                  </a:outerShdw>
                </a:effectLst>
              </a:rPr>
              <a:t>DropBox</a:t>
            </a:r>
            <a:r>
              <a:rPr lang="en-US" dirty="0">
                <a:effectLst>
                  <a:outerShdw blurRad="50800" dist="38100" dir="2700000" algn="tl" rotWithShape="0">
                    <a:srgbClr val="000000">
                      <a:alpha val="48000"/>
                    </a:srgbClr>
                  </a:outerShdw>
                </a:effectLst>
              </a:rPr>
              <a:t> or SharePoint folder, both of which are automatically installed and accessible on every school computer</a:t>
            </a:r>
          </a:p>
          <a:p>
            <a:pPr marL="285750" indent="-228600" defTabSz="914400">
              <a:lnSpc>
                <a:spcPct val="110000"/>
              </a:lnSpc>
              <a:spcAft>
                <a:spcPts val="600"/>
              </a:spcAft>
              <a:buFont typeface="Arial" panose="020B0604020202020204" pitchFamily="34" charset="0"/>
              <a:buChar char="•"/>
            </a:pPr>
            <a:r>
              <a:rPr lang="en-US" dirty="0">
                <a:effectLst>
                  <a:outerShdw blurRad="50800" dist="38100" dir="2700000" algn="tl" rotWithShape="0">
                    <a:srgbClr val="000000">
                      <a:alpha val="48000"/>
                    </a:srgbClr>
                  </a:outerShdw>
                </a:effectLst>
              </a:rPr>
              <a:t>The librarian, counsellors, and Indigenous support workers at the school will be tasked with finding and making available resources for advisory</a:t>
            </a:r>
          </a:p>
          <a:p>
            <a:pPr marL="285750" indent="-228600" defTabSz="914400">
              <a:lnSpc>
                <a:spcPct val="110000"/>
              </a:lnSpc>
              <a:spcAft>
                <a:spcPts val="600"/>
              </a:spcAft>
              <a:buFont typeface="Arial" panose="020B0604020202020204" pitchFamily="34" charset="0"/>
              <a:buChar char="•"/>
            </a:pPr>
            <a:r>
              <a:rPr lang="en-US" dirty="0">
                <a:effectLst>
                  <a:outerShdw blurRad="50800" dist="38100" dir="2700000" algn="tl" rotWithShape="0">
                    <a:srgbClr val="000000">
                      <a:alpha val="48000"/>
                    </a:srgbClr>
                  </a:outerShdw>
                </a:effectLst>
              </a:rPr>
              <a:t>Available programs currently include Open Parachute, but more should be identified and shared</a:t>
            </a:r>
          </a:p>
          <a:p>
            <a:pPr marL="285750" indent="-228600" defTabSz="914400">
              <a:lnSpc>
                <a:spcPct val="110000"/>
              </a:lnSpc>
              <a:spcAft>
                <a:spcPts val="600"/>
              </a:spcAft>
              <a:buFont typeface="Arial" panose="020B0604020202020204" pitchFamily="34" charset="0"/>
              <a:buChar char="•"/>
            </a:pPr>
            <a:r>
              <a:rPr lang="en-US" dirty="0">
                <a:effectLst>
                  <a:outerShdw blurRad="50800" dist="38100" dir="2700000" algn="tl" rotWithShape="0">
                    <a:srgbClr val="000000">
                      <a:alpha val="48000"/>
                    </a:srgbClr>
                  </a:outerShdw>
                </a:effectLst>
              </a:rPr>
              <a:t>Teachers will also be encouraged to upload successful lessons, materials, ideas, and examples</a:t>
            </a:r>
          </a:p>
          <a:p>
            <a:pPr marL="285750" indent="-228600" defTabSz="914400">
              <a:lnSpc>
                <a:spcPct val="110000"/>
              </a:lnSpc>
              <a:spcAft>
                <a:spcPts val="600"/>
              </a:spcAft>
              <a:buFont typeface="Arial" panose="020B0604020202020204" pitchFamily="34" charset="0"/>
              <a:buChar char="•"/>
            </a:pPr>
            <a:endParaRPr lang="en-US" dirty="0">
              <a:effectLst>
                <a:outerShdw blurRad="50800" dist="38100" dir="2700000" algn="tl" rotWithShape="0">
                  <a:srgbClr val="000000">
                    <a:alpha val="48000"/>
                  </a:srgbClr>
                </a:outerShdw>
              </a:effectLst>
            </a:endParaRPr>
          </a:p>
          <a:p>
            <a:pPr marL="285750" indent="-228600" defTabSz="914400">
              <a:lnSpc>
                <a:spcPct val="110000"/>
              </a:lnSpc>
              <a:spcAft>
                <a:spcPts val="600"/>
              </a:spcAft>
              <a:buFont typeface="Arial" panose="020B0604020202020204" pitchFamily="34" charset="0"/>
              <a:buChar char="•"/>
            </a:pPr>
            <a:endParaRPr lang="en-US" sz="1500" dirty="0">
              <a:effectLst>
                <a:outerShdw blurRad="50800" dist="38100" dir="2700000" algn="tl" rotWithShape="0">
                  <a:srgbClr val="000000">
                    <a:alpha val="48000"/>
                  </a:srgbClr>
                </a:outerShdw>
              </a:effectLst>
            </a:endParaRPr>
          </a:p>
        </p:txBody>
      </p:sp>
      <p:cxnSp>
        <p:nvCxnSpPr>
          <p:cNvPr id="17" name="Straight Connector 16">
            <a:extLst>
              <a:ext uri="{FF2B5EF4-FFF2-40B4-BE49-F238E27FC236}">
                <a16:creationId xmlns:a16="http://schemas.microsoft.com/office/drawing/2014/main" id="{E0DCF65E-F84E-483D-83D7-A1616D5691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6560"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506305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5407</TotalTime>
  <Words>1183</Words>
  <Application>Microsoft Office PowerPoint</Application>
  <PresentationFormat>Widescreen</PresentationFormat>
  <Paragraphs>71</Paragraphs>
  <Slides>11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Aptos</vt:lpstr>
      <vt:lpstr>Arial</vt:lpstr>
      <vt:lpstr>Bookman Old Style</vt:lpstr>
      <vt:lpstr>Rockwell</vt:lpstr>
      <vt:lpstr>Damask</vt:lpstr>
      <vt:lpstr>A school-wide advisory plan for Skeena Middle School</vt:lpstr>
      <vt:lpstr>advisory at Skeena Middle School</vt:lpstr>
      <vt:lpstr>Skeena Middle School: Current situation</vt:lpstr>
      <vt:lpstr>Intentions around advisory</vt:lpstr>
      <vt:lpstr>A New vision for advisory</vt:lpstr>
      <vt:lpstr>Monday advisory plans</vt:lpstr>
      <vt:lpstr>Wednesday advisory plans</vt:lpstr>
      <vt:lpstr>Friday advisory plans</vt:lpstr>
      <vt:lpstr>resources</vt:lpstr>
      <vt:lpstr>Troubleshooting challenges</vt:lpstr>
      <vt:lpstr>review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Kelsey Wiebe</dc:creator>
  <cp:lastModifiedBy>Kelsey Wiebe</cp:lastModifiedBy>
  <cp:revision>6</cp:revision>
  <dcterms:created xsi:type="dcterms:W3CDTF">2025-04-20T21:01:06Z</dcterms:created>
  <dcterms:modified xsi:type="dcterms:W3CDTF">2025-07-19T05:50:51Z</dcterms:modified>
</cp:coreProperties>
</file>